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75" r:id="rId4"/>
    <p:sldId id="416" r:id="rId5"/>
    <p:sldId id="534" r:id="rId6"/>
    <p:sldId id="398" r:id="rId7"/>
    <p:sldId id="417" r:id="rId8"/>
    <p:sldId id="340" r:id="rId9"/>
    <p:sldId id="519" r:id="rId10"/>
    <p:sldId id="522" r:id="rId11"/>
    <p:sldId id="520" r:id="rId12"/>
    <p:sldId id="521" r:id="rId13"/>
    <p:sldId id="523" r:id="rId14"/>
    <p:sldId id="524" r:id="rId15"/>
    <p:sldId id="525" r:id="rId16"/>
    <p:sldId id="532" r:id="rId17"/>
    <p:sldId id="533" r:id="rId18"/>
    <p:sldId id="530" r:id="rId19"/>
    <p:sldId id="51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00"/>
    <a:srgbClr val="8E0000"/>
    <a:srgbClr val="2C4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5516E-C312-4384-A7A5-2838E88394C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D7E-2008-4487-8212-241E432EB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373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5516E-C312-4384-A7A5-2838E88394C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D7E-2008-4487-8212-241E432EB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08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5516E-C312-4384-A7A5-2838E88394C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D7E-2008-4487-8212-241E432EB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50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5516E-C312-4384-A7A5-2838E88394C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D7E-2008-4487-8212-241E432EB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823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5516E-C312-4384-A7A5-2838E88394C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D7E-2008-4487-8212-241E432EB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02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5516E-C312-4384-A7A5-2838E88394C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D7E-2008-4487-8212-241E432EB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82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5516E-C312-4384-A7A5-2838E88394C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D7E-2008-4487-8212-241E432EB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296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5516E-C312-4384-A7A5-2838E88394C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D7E-2008-4487-8212-241E432EB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0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5516E-C312-4384-A7A5-2838E88394C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D7E-2008-4487-8212-241E432EB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32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5516E-C312-4384-A7A5-2838E88394C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D7E-2008-4487-8212-241E432EB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5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5516E-C312-4384-A7A5-2838E88394C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D7E-2008-4487-8212-241E432EB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569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5516E-C312-4384-A7A5-2838E88394C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58D7E-2008-4487-8212-241E432EB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1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image" Target="../media/image8.jpeg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упа человек – Раздельный Сбор — сайт справочник">
            <a:extLst>
              <a:ext uri="{FF2B5EF4-FFF2-40B4-BE49-F238E27FC236}">
                <a16:creationId xmlns:a16="http://schemas.microsoft.com/office/drawing/2014/main" id="{182310D9-5811-4BA2-A6CE-F350A9C92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06" y="3116826"/>
            <a:ext cx="2133948" cy="193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3.png">
            <a:extLst>
              <a:ext uri="{FF2B5EF4-FFF2-40B4-BE49-F238E27FC236}">
                <a16:creationId xmlns:a16="http://schemas.microsoft.com/office/drawing/2014/main" id="{9E0A456A-4311-42CC-8EE2-8A003202E0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92881" y="256150"/>
            <a:ext cx="1072125" cy="776237"/>
          </a:xfrm>
          <a:prstGeom prst="rect">
            <a:avLst/>
          </a:prstGeom>
          <a:ln/>
        </p:spPr>
      </p:pic>
      <p:pic>
        <p:nvPicPr>
          <p:cNvPr id="8" name="image1.jpg">
            <a:extLst>
              <a:ext uri="{FF2B5EF4-FFF2-40B4-BE49-F238E27FC236}">
                <a16:creationId xmlns:a16="http://schemas.microsoft.com/office/drawing/2014/main" id="{7E338C1A-A6E1-4DC1-BF2E-F650CEBFD8FD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747674" y="119645"/>
            <a:ext cx="572739" cy="1086524"/>
          </a:xfrm>
          <a:prstGeom prst="rect">
            <a:avLst/>
          </a:prstGeom>
          <a:ln/>
        </p:spPr>
      </p:pic>
      <p:pic>
        <p:nvPicPr>
          <p:cNvPr id="9" name="image2.jpg">
            <a:extLst>
              <a:ext uri="{FF2B5EF4-FFF2-40B4-BE49-F238E27FC236}">
                <a16:creationId xmlns:a16="http://schemas.microsoft.com/office/drawing/2014/main" id="{8B8F7E9F-0A7F-4CA1-8A39-8D9000D2DAE7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2620438" y="374167"/>
            <a:ext cx="1723523" cy="540201"/>
          </a:xfrm>
          <a:prstGeom prst="rect">
            <a:avLst/>
          </a:prstGeom>
          <a:ln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BF4F6D-6BB1-4F48-9540-433E38815952}"/>
              </a:ext>
            </a:extLst>
          </p:cNvPr>
          <p:cNvSpPr/>
          <p:nvPr/>
        </p:nvSpPr>
        <p:spPr>
          <a:xfrm>
            <a:off x="1" y="1303212"/>
            <a:ext cx="9143999" cy="10041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cap="al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Второй Региональный технический вебинар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«Чрезвычайные ситуации, связанные с изменением климата в странах Центральной Азии»</a:t>
            </a:r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ru-RU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рамках регионального проекта ПРООН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«Изменение климата и устойчивость в Центральной Азии»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2E77E4F-A4E2-4D03-84E4-B3E53CA7C89B}"/>
              </a:ext>
            </a:extLst>
          </p:cNvPr>
          <p:cNvSpPr/>
          <p:nvPr/>
        </p:nvSpPr>
        <p:spPr>
          <a:xfrm>
            <a:off x="2418736" y="4074993"/>
            <a:ext cx="67252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Страны Центральной Азии: </a:t>
            </a:r>
          </a:p>
          <a:p>
            <a:pPr algn="r"/>
            <a:r>
              <a:rPr lang="ru-RU" sz="2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Кыргызстан, Таджикистан и Узбекистан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BF24B40-D61C-46CE-82AF-559E9254C871}"/>
              </a:ext>
            </a:extLst>
          </p:cNvPr>
          <p:cNvSpPr/>
          <p:nvPr/>
        </p:nvSpPr>
        <p:spPr>
          <a:xfrm>
            <a:off x="1" y="5011341"/>
            <a:ext cx="9143999" cy="18466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/>
          <a:p>
            <a:pPr marL="176213">
              <a:spcAft>
                <a:spcPts val="0"/>
              </a:spcAft>
            </a:pPr>
            <a:r>
              <a:rPr lang="ru-RU" sz="3600" b="1" kern="0" cap="all" dirty="0">
                <a:solidFill>
                  <a:schemeClr val="bg1"/>
                </a:solidFill>
                <a:cs typeface="Calibri" panose="020F0502020204030204" pitchFamily="34" charset="0"/>
              </a:rPr>
              <a:t>Краткий обзор </a:t>
            </a:r>
            <a:r>
              <a:rPr lang="ru-RU" kern="0" dirty="0">
                <a:solidFill>
                  <a:schemeClr val="bg1"/>
                </a:solidFill>
                <a:cs typeface="Calibri" panose="020F0502020204030204" pitchFamily="34" charset="0"/>
              </a:rPr>
              <a:t>деятельности Регионального </a:t>
            </a:r>
          </a:p>
          <a:p>
            <a:pPr marL="176213">
              <a:spcAft>
                <a:spcPts val="0"/>
              </a:spcAft>
            </a:pPr>
            <a:r>
              <a:rPr lang="ru-RU" sz="2000" b="1" kern="0" dirty="0">
                <a:solidFill>
                  <a:schemeClr val="bg1"/>
                </a:solidFill>
                <a:cs typeface="Calibri" panose="020F0502020204030204" pitchFamily="34" charset="0"/>
              </a:rPr>
              <a:t>Центра по ЧС и снижению риска стихийных бедствий </a:t>
            </a:r>
            <a:r>
              <a:rPr lang="ru-RU" kern="0" dirty="0">
                <a:solidFill>
                  <a:schemeClr val="bg1"/>
                </a:solidFill>
                <a:cs typeface="Calibri" panose="020F0502020204030204" pitchFamily="34" charset="0"/>
              </a:rPr>
              <a:t>в области:</a:t>
            </a:r>
          </a:p>
          <a:p>
            <a:pPr marL="176213">
              <a:spcAft>
                <a:spcPts val="0"/>
              </a:spcAft>
            </a:pPr>
            <a:endParaRPr lang="ru-RU" kern="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176213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снижения рисков стихийных бедствий;</a:t>
            </a:r>
          </a:p>
          <a:p>
            <a:pPr marL="176213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внедрения систем раннего предупреждения.</a:t>
            </a:r>
          </a:p>
        </p:txBody>
      </p:sp>
      <p:pic>
        <p:nvPicPr>
          <p:cNvPr id="6" name="Picture 8" descr="Как хорошо сдать ЕГЭ по обществознанию">
            <a:extLst>
              <a:ext uri="{FF2B5EF4-FFF2-40B4-BE49-F238E27FC236}">
                <a16:creationId xmlns:a16="http://schemas.microsoft.com/office/drawing/2014/main" id="{821B5D0E-2307-4E6B-8A3B-1ACC4507D2D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5" y="5934670"/>
            <a:ext cx="1178198" cy="770426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729673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cesdrr.org/uploads/2023-news/22/main.jpg">
            <a:extLst>
              <a:ext uri="{FF2B5EF4-FFF2-40B4-BE49-F238E27FC236}">
                <a16:creationId xmlns:a16="http://schemas.microsoft.com/office/drawing/2014/main" id="{7C42857F-21FA-4D25-B90C-7129BFEFB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2"/>
          <a:stretch/>
        </p:blipFill>
        <p:spPr bwMode="auto">
          <a:xfrm>
            <a:off x="0" y="0"/>
            <a:ext cx="9144000" cy="333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cesdrr.org/uploads/2023-news/22/17.jpg">
            <a:extLst>
              <a:ext uri="{FF2B5EF4-FFF2-40B4-BE49-F238E27FC236}">
                <a16:creationId xmlns:a16="http://schemas.microsoft.com/office/drawing/2014/main" id="{4C708180-2C52-4758-8599-AA92B8ECB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3141"/>
            <a:ext cx="3490452" cy="261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esdrr.org/uploads/2023-news/22/18.jpg">
            <a:extLst>
              <a:ext uri="{FF2B5EF4-FFF2-40B4-BE49-F238E27FC236}">
                <a16:creationId xmlns:a16="http://schemas.microsoft.com/office/drawing/2014/main" id="{8763A4C6-6944-4BE6-9772-ED058958F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343" y="2893141"/>
            <a:ext cx="3490452" cy="261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cesdrr.org/uploads/2023-news/22/16.jpg">
            <a:extLst>
              <a:ext uri="{FF2B5EF4-FFF2-40B4-BE49-F238E27FC236}">
                <a16:creationId xmlns:a16="http://schemas.microsoft.com/office/drawing/2014/main" id="{2C0935F0-2630-4C7F-AD3F-850DE3774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550" y="2893140"/>
            <a:ext cx="3490450" cy="261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D53F5FE-58F7-4794-B6C9-9781B3020487}"/>
              </a:ext>
            </a:extLst>
          </p:cNvPr>
          <p:cNvSpPr/>
          <p:nvPr/>
        </p:nvSpPr>
        <p:spPr>
          <a:xfrm>
            <a:off x="125362" y="5589637"/>
            <a:ext cx="88932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По результатам мастер-тренинга, 51 оператору беспилотных аппаратов из </a:t>
            </a:r>
            <a:r>
              <a:rPr lang="ru-RU" sz="1600" b="1" dirty="0"/>
              <a:t>Казахстана, Кыргызстана, Таджикистана и Узбекистана </a:t>
            </a:r>
            <a:r>
              <a:rPr lang="ru-RU" sz="1600" dirty="0"/>
              <a:t>вручены сертификаты международного образца, при этом, двум тренерам Центра вручены сертификаты МОГО </a:t>
            </a:r>
            <a:r>
              <a:rPr lang="ru-RU" sz="1600" b="1" dirty="0"/>
              <a:t>«Профессиональный тренер курса «Применение БПЛА для задач ЧС».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6249265-9B69-43CC-834D-97EBA49CECDA}"/>
              </a:ext>
            </a:extLst>
          </p:cNvPr>
          <p:cNvSpPr/>
          <p:nvPr/>
        </p:nvSpPr>
        <p:spPr>
          <a:xfrm>
            <a:off x="3136491" y="2269036"/>
            <a:ext cx="3490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b="1" cap="all" dirty="0">
                <a:solidFill>
                  <a:schemeClr val="bg1"/>
                </a:solidFill>
                <a:latin typeface="San Francisco Pro"/>
              </a:rPr>
              <a:t>ЗАВЕРШЕН МАСТЕР-ТРЕНИНГ ПО ПРИМЕНЕНИЮ БПЛА ДЛЯ ЗАДАЧ ЧС</a:t>
            </a:r>
            <a:endParaRPr lang="ru-RU" sz="1600" b="1" i="0" cap="all" dirty="0">
              <a:solidFill>
                <a:schemeClr val="bg1"/>
              </a:solidFill>
              <a:effectLst/>
              <a:latin typeface="San Francisco Pro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D85D9B-11FC-4402-80E6-BCBEF1C3E419}"/>
              </a:ext>
            </a:extLst>
          </p:cNvPr>
          <p:cNvSpPr/>
          <p:nvPr/>
        </p:nvSpPr>
        <p:spPr>
          <a:xfrm>
            <a:off x="6866848" y="4956982"/>
            <a:ext cx="1250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>
                <a:solidFill>
                  <a:schemeClr val="bg1"/>
                </a:solidFill>
                <a:latin typeface="San Francisco Pro"/>
              </a:rPr>
              <a:t>Май 2023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60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esdrr.org/uploads/2023-news/23/main.jpeg">
            <a:extLst>
              <a:ext uri="{FF2B5EF4-FFF2-40B4-BE49-F238E27FC236}">
                <a16:creationId xmlns:a16="http://schemas.microsoft.com/office/drawing/2014/main" id="{F1460874-33D0-4C40-84A7-27CC348F7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0" b="6139"/>
          <a:stretch/>
        </p:blipFill>
        <p:spPr bwMode="auto">
          <a:xfrm>
            <a:off x="-1" y="0"/>
            <a:ext cx="9144000" cy="361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esdrr.org/uploads/2023-news/23/2.jpeg">
            <a:extLst>
              <a:ext uri="{FF2B5EF4-FFF2-40B4-BE49-F238E27FC236}">
                <a16:creationId xmlns:a16="http://schemas.microsoft.com/office/drawing/2014/main" id="{AE1B1A95-F38F-427C-A2FE-BBAC50449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357" y="3618271"/>
            <a:ext cx="4323642" cy="32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BC2F12-327D-4F07-AAB8-B1A0E0FC84C2}"/>
              </a:ext>
            </a:extLst>
          </p:cNvPr>
          <p:cNvSpPr/>
          <p:nvPr/>
        </p:nvSpPr>
        <p:spPr>
          <a:xfrm>
            <a:off x="93404" y="3671769"/>
            <a:ext cx="4478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cap="all" dirty="0">
                <a:latin typeface="San Francisco Pro"/>
              </a:rPr>
              <a:t>Май 2023 - ЗАВЕРШЕН МАСТЕР-ТРЕНИНГ ДЛЯ КИНОЛОГИЧЕСКИХ СЛУЖБ СТРАН ЦА</a:t>
            </a:r>
            <a:endParaRPr lang="ru-RU" b="1" i="0" cap="all" dirty="0">
              <a:effectLst/>
              <a:latin typeface="San Francisco Pro"/>
            </a:endParaRPr>
          </a:p>
        </p:txBody>
      </p:sp>
      <p:pic>
        <p:nvPicPr>
          <p:cNvPr id="3078" name="Picture 6" descr="https://cesdrr.org/uploads/2023-news/23/7.jpeg">
            <a:extLst>
              <a:ext uri="{FF2B5EF4-FFF2-40B4-BE49-F238E27FC236}">
                <a16:creationId xmlns:a16="http://schemas.microsoft.com/office/drawing/2014/main" id="{45353BB9-55A7-4E85-98A9-B093FEEEC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/>
          <a:stretch/>
        </p:blipFill>
        <p:spPr bwMode="auto">
          <a:xfrm>
            <a:off x="0" y="4371598"/>
            <a:ext cx="2113750" cy="248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cesdrr.org/uploads/2023-news/23/6.jpeg">
            <a:extLst>
              <a:ext uri="{FF2B5EF4-FFF2-40B4-BE49-F238E27FC236}">
                <a16:creationId xmlns:a16="http://schemas.microsoft.com/office/drawing/2014/main" id="{4BD14AE7-1954-4B5C-B9B6-237E94BA7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50" y="4371598"/>
            <a:ext cx="2706607" cy="248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esdrr.org/wp-content/uploads/2020/04/1.png">
            <a:extLst>
              <a:ext uri="{FF2B5EF4-FFF2-40B4-BE49-F238E27FC236}">
                <a16:creationId xmlns:a16="http://schemas.microsoft.com/office/drawing/2014/main" id="{7A6D4EB1-20DB-4EFF-AF81-3B222E8A3DD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0" y="172405"/>
            <a:ext cx="1489495" cy="55626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819745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esdrr.org/uploads/2023-news/9/main.jpg">
            <a:extLst>
              <a:ext uri="{FF2B5EF4-FFF2-40B4-BE49-F238E27FC236}">
                <a16:creationId xmlns:a16="http://schemas.microsoft.com/office/drawing/2014/main" id="{6A168F93-2375-49D6-BFC4-B49E175E2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4591D1-423E-4724-9151-60E6620C7B43}"/>
              </a:ext>
            </a:extLst>
          </p:cNvPr>
          <p:cNvSpPr/>
          <p:nvPr/>
        </p:nvSpPr>
        <p:spPr>
          <a:xfrm>
            <a:off x="0" y="5832065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" panose="02040503050406030204" pitchFamily="18" charset="0"/>
              </a:rPr>
              <a:t>УСРБ ООН и ЦЧССРБ провели заключительную встречу, чтобы продемонстрировать достижения финансируемого ЕС проекта «Повышение устойчивости к бедствиям и ускорение реализации </a:t>
            </a:r>
            <a:r>
              <a:rPr lang="ru-RU" dirty="0" err="1">
                <a:latin typeface="Cambria" panose="02040503050406030204" pitchFamily="18" charset="0"/>
              </a:rPr>
              <a:t>Сендайской</a:t>
            </a:r>
            <a:r>
              <a:rPr lang="ru-RU" dirty="0">
                <a:latin typeface="Cambria" panose="02040503050406030204" pitchFamily="18" charset="0"/>
              </a:rPr>
              <a:t> рамочной программы по СРБ в ЦА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33522E-DE54-484B-9288-D64AF4DBA942}"/>
              </a:ext>
            </a:extLst>
          </p:cNvPr>
          <p:cNvSpPr/>
          <p:nvPr/>
        </p:nvSpPr>
        <p:spPr>
          <a:xfrm>
            <a:off x="-1" y="468094"/>
            <a:ext cx="1651819" cy="6463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</a:rPr>
              <a:t>15 февраля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</a:rPr>
              <a:t>2023 года 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74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esdrr.org/uploads/2022-news/50/1.jpg">
            <a:extLst>
              <a:ext uri="{FF2B5EF4-FFF2-40B4-BE49-F238E27FC236}">
                <a16:creationId xmlns:a16="http://schemas.microsoft.com/office/drawing/2014/main" id="{5023637D-3569-4559-AED9-47CF9C5DF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1B2889-5C59-40E2-9901-5716226E2C6B}"/>
              </a:ext>
            </a:extLst>
          </p:cNvPr>
          <p:cNvSpPr/>
          <p:nvPr/>
        </p:nvSpPr>
        <p:spPr>
          <a:xfrm>
            <a:off x="-1" y="468094"/>
            <a:ext cx="1651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Декабрь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 2022 года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</a:rPr>
              <a:t> 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7F86DB-A6B6-4F04-921E-E31F5EAD6F5C}"/>
              </a:ext>
            </a:extLst>
          </p:cNvPr>
          <p:cNvSpPr/>
          <p:nvPr/>
        </p:nvSpPr>
        <p:spPr>
          <a:xfrm>
            <a:off x="271614" y="5245437"/>
            <a:ext cx="8600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Региональное совещание по повышению устойчивости городов (ПУГ 2030)</a:t>
            </a:r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352218-6F3F-430B-8D34-9EA2990ECBB6}"/>
              </a:ext>
            </a:extLst>
          </p:cNvPr>
          <p:cNvSpPr/>
          <p:nvPr/>
        </p:nvSpPr>
        <p:spPr>
          <a:xfrm>
            <a:off x="159773" y="5974213"/>
            <a:ext cx="8824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dirty="0">
                <a:latin typeface="Cambria" panose="02040503050406030204" pitchFamily="18" charset="0"/>
              </a:rPr>
              <a:t>В ходе мероприятия представители городов-участников Казахстана, Кыргызстана, Таджикистана, Узбекистана обменялись передовым опытом.</a:t>
            </a:r>
            <a:endParaRPr lang="ru-RU" dirty="0">
              <a:latin typeface="San Francisco Pro"/>
            </a:endParaRPr>
          </a:p>
        </p:txBody>
      </p:sp>
    </p:spTree>
    <p:extLst>
      <p:ext uri="{BB962C8B-B14F-4D97-AF65-F5344CB8AC3E}">
        <p14:creationId xmlns:p14="http://schemas.microsoft.com/office/powerpoint/2010/main" val="2423010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F82ED00-3846-4068-A1A2-FE078B236160}"/>
              </a:ext>
            </a:extLst>
          </p:cNvPr>
          <p:cNvSpPr/>
          <p:nvPr/>
        </p:nvSpPr>
        <p:spPr>
          <a:xfrm>
            <a:off x="240890" y="395028"/>
            <a:ext cx="87457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ambria" panose="02040503050406030204" pitchFamily="18" charset="0"/>
              </a:rPr>
              <a:t>Инструктивно-методические занятия по мониторингу выполнения </a:t>
            </a:r>
            <a:r>
              <a:rPr lang="ru-RU" sz="2000" dirty="0" err="1">
                <a:latin typeface="Cambria" panose="02040503050406030204" pitchFamily="18" charset="0"/>
              </a:rPr>
              <a:t>Сендайской</a:t>
            </a:r>
            <a:r>
              <a:rPr lang="ru-RU" sz="2000" dirty="0">
                <a:latin typeface="Cambria" panose="02040503050406030204" pitchFamily="18" charset="0"/>
              </a:rPr>
              <a:t> Рамочной Программы по СРБ на 2015-2030 годы </a:t>
            </a:r>
          </a:p>
          <a:p>
            <a:pPr algn="ctr"/>
            <a:r>
              <a:rPr lang="ru-RU" sz="2400" b="1" dirty="0">
                <a:latin typeface="Cambria" panose="02040503050406030204" pitchFamily="18" charset="0"/>
              </a:rPr>
              <a:t>для представителей государственных структур </a:t>
            </a:r>
          </a:p>
          <a:p>
            <a:pPr algn="ctr"/>
            <a:r>
              <a:rPr lang="ru-RU" sz="2400" b="1" dirty="0">
                <a:latin typeface="Cambria" panose="02040503050406030204" pitchFamily="18" charset="0"/>
              </a:rPr>
              <a:t>стран Центральной Азии</a:t>
            </a:r>
            <a:endParaRPr lang="ru-RU" sz="2400" b="1" dirty="0"/>
          </a:p>
        </p:txBody>
      </p:sp>
      <p:pic>
        <p:nvPicPr>
          <p:cNvPr id="7170" name="Picture 2" descr="https://cesdrr.org/uploads/2022-news/39/3.jpg">
            <a:extLst>
              <a:ext uri="{FF2B5EF4-FFF2-40B4-BE49-F238E27FC236}">
                <a16:creationId xmlns:a16="http://schemas.microsoft.com/office/drawing/2014/main" id="{60956A3B-9D6E-4CE7-AC03-B95A39B08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3536"/>
            <a:ext cx="3326917" cy="332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cesdrr.org/uploads/2022-news/39/4.jpg">
            <a:extLst>
              <a:ext uri="{FF2B5EF4-FFF2-40B4-BE49-F238E27FC236}">
                <a16:creationId xmlns:a16="http://schemas.microsoft.com/office/drawing/2014/main" id="{554652DD-10A4-4184-AF00-36DF8317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84" y="2723536"/>
            <a:ext cx="3326916" cy="332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cesdrr.org/uploads/2022-news/39/5.jpg">
            <a:extLst>
              <a:ext uri="{FF2B5EF4-FFF2-40B4-BE49-F238E27FC236}">
                <a16:creationId xmlns:a16="http://schemas.microsoft.com/office/drawing/2014/main" id="{1170FA9C-3A77-43C4-8FC1-F435A5302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04" y="2310999"/>
            <a:ext cx="3000580" cy="39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31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esdrr.org/uploads/2022-news/35/1.JPG">
            <a:extLst>
              <a:ext uri="{FF2B5EF4-FFF2-40B4-BE49-F238E27FC236}">
                <a16:creationId xmlns:a16="http://schemas.microsoft.com/office/drawing/2014/main" id="{AB9A97E7-66EF-4F48-A38D-232369607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7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9988ACC-05B6-4979-BD0C-27C177C3270F}"/>
              </a:ext>
            </a:extLst>
          </p:cNvPr>
          <p:cNvSpPr/>
          <p:nvPr/>
        </p:nvSpPr>
        <p:spPr>
          <a:xfrm>
            <a:off x="275303" y="5380672"/>
            <a:ext cx="85933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/>
              <a:t>Расширенное заседание </a:t>
            </a:r>
          </a:p>
          <a:p>
            <a:pPr algn="ctr"/>
            <a:r>
              <a:rPr lang="ru-RU" dirty="0"/>
              <a:t>Регионального научно-технического совета по чрезвычайным ситуациям (РНТС) </a:t>
            </a:r>
          </a:p>
          <a:p>
            <a:pPr algn="ctr"/>
            <a:r>
              <a:rPr lang="ru-RU" dirty="0"/>
              <a:t>с участием национальных координаторов </a:t>
            </a:r>
          </a:p>
          <a:p>
            <a:pPr algn="ctr"/>
            <a:r>
              <a:rPr lang="ru-RU" dirty="0" err="1"/>
              <a:t>Сендайской</a:t>
            </a:r>
            <a:r>
              <a:rPr lang="ru-RU" dirty="0"/>
              <a:t> Рамочной Программы по СРБ стран Центральной Азии </a:t>
            </a:r>
          </a:p>
          <a:p>
            <a:pPr algn="ctr"/>
            <a:r>
              <a:rPr lang="ru-RU" dirty="0"/>
              <a:t>и представителей международных организаций</a:t>
            </a:r>
          </a:p>
        </p:txBody>
      </p:sp>
      <p:pic>
        <p:nvPicPr>
          <p:cNvPr id="8196" name="Picture 4" descr="https://cesdrr.org/uploads/2022-news/35/6.JPG">
            <a:extLst>
              <a:ext uri="{FF2B5EF4-FFF2-40B4-BE49-F238E27FC236}">
                <a16:creationId xmlns:a16="http://schemas.microsoft.com/office/drawing/2014/main" id="{ACEB7949-E9C4-415E-B7F3-01BAE68CB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7329"/>
            <a:ext cx="3658065" cy="200050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cesdrr.org/uploads/2022-news/35/2.JPG">
            <a:extLst>
              <a:ext uri="{FF2B5EF4-FFF2-40B4-BE49-F238E27FC236}">
                <a16:creationId xmlns:a16="http://schemas.microsoft.com/office/drawing/2014/main" id="{7B2663D2-6C28-4CE8-AE60-EA1571919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58" y="3087329"/>
            <a:ext cx="3365742" cy="209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cesdrr.org/uploads/2022-news/35/3.JPG">
            <a:extLst>
              <a:ext uri="{FF2B5EF4-FFF2-40B4-BE49-F238E27FC236}">
                <a16:creationId xmlns:a16="http://schemas.microsoft.com/office/drawing/2014/main" id="{667945A1-2CBE-464C-88E0-33FFECDB9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1" r="77849" b="41026"/>
          <a:stretch/>
        </p:blipFill>
        <p:spPr bwMode="auto">
          <a:xfrm>
            <a:off x="3658065" y="3097872"/>
            <a:ext cx="2120193" cy="22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943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707636-276D-4E45-8153-C5E0F1877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0" r="3553"/>
          <a:stretch/>
        </p:blipFill>
        <p:spPr>
          <a:xfrm>
            <a:off x="0" y="902107"/>
            <a:ext cx="9144000" cy="498741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B59D72-33CC-4ECF-B1A9-1341C9F03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0198"/>
            <a:ext cx="9144000" cy="3223376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2FD75A-2207-4779-96ED-39BCDC501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3574"/>
            <a:ext cx="9144000" cy="1143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678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903570-B0F8-46FA-8B6D-E231AE0BD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8" t="7168" r="2158" b="10394"/>
          <a:stretch/>
        </p:blipFill>
        <p:spPr>
          <a:xfrm>
            <a:off x="0" y="648929"/>
            <a:ext cx="9153832" cy="56732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484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www.grani.lv/uploads/posts/2022-10/1667049628_1606916753.jpg">
            <a:extLst>
              <a:ext uri="{FF2B5EF4-FFF2-40B4-BE49-F238E27FC236}">
                <a16:creationId xmlns:a16="http://schemas.microsoft.com/office/drawing/2014/main" id="{AE28CDD0-814E-4F30-A6D6-71B9C3139ACA}"/>
              </a:ext>
            </a:extLst>
          </p:cNvPr>
          <p:cNvPicPr/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6" b="2393"/>
          <a:stretch/>
        </p:blipFill>
        <p:spPr bwMode="auto">
          <a:xfrm>
            <a:off x="-49161" y="2170471"/>
            <a:ext cx="9261987" cy="25170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8CFCF8-7E21-433B-BC9C-2423D5A74C51}"/>
              </a:ext>
            </a:extLst>
          </p:cNvPr>
          <p:cNvSpPr/>
          <p:nvPr/>
        </p:nvSpPr>
        <p:spPr>
          <a:xfrm>
            <a:off x="288330" y="325194"/>
            <a:ext cx="41983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ookman Old Style" panose="02050604050505020204" pitchFamily="18" charset="0"/>
                <a:ea typeface="Cambria" panose="02040503050406030204" pitchFamily="18" charset="0"/>
              </a:rPr>
              <a:t>Спасибо </a:t>
            </a:r>
          </a:p>
          <a:p>
            <a:r>
              <a:rPr lang="ru-RU" sz="4000" b="1" dirty="0">
                <a:latin typeface="Bookman Old Style" panose="02050604050505020204" pitchFamily="18" charset="0"/>
                <a:ea typeface="Cambria" panose="02040503050406030204" pitchFamily="18" charset="0"/>
              </a:rPr>
              <a:t>за внимание!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27921C7-FF4C-4D1A-918D-B178C4DB55B0}"/>
              </a:ext>
            </a:extLst>
          </p:cNvPr>
          <p:cNvSpPr/>
          <p:nvPr/>
        </p:nvSpPr>
        <p:spPr>
          <a:xfrm>
            <a:off x="4119717" y="4803268"/>
            <a:ext cx="48866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Обсуждение!</a:t>
            </a:r>
          </a:p>
          <a:p>
            <a:pPr algn="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Вопросы? </a:t>
            </a:r>
          </a:p>
          <a:p>
            <a:pPr algn="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Комментарии! </a:t>
            </a:r>
          </a:p>
        </p:txBody>
      </p:sp>
    </p:spTree>
    <p:extLst>
      <p:ext uri="{BB962C8B-B14F-4D97-AF65-F5344CB8AC3E}">
        <p14:creationId xmlns:p14="http://schemas.microsoft.com/office/powerpoint/2010/main" val="449275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B9700E-8111-4521-A660-AA989F778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60" t="3427" r="134" b="282"/>
          <a:stretch/>
        </p:blipFill>
        <p:spPr>
          <a:xfrm>
            <a:off x="0" y="973393"/>
            <a:ext cx="3939795" cy="2694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BB9490-7996-4CDC-8BAB-BE344C1BD0D8}"/>
              </a:ext>
            </a:extLst>
          </p:cNvPr>
          <p:cNvSpPr/>
          <p:nvPr/>
        </p:nvSpPr>
        <p:spPr>
          <a:xfrm>
            <a:off x="-1" y="0"/>
            <a:ext cx="9144000" cy="10030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/>
          </a:p>
        </p:txBody>
      </p:sp>
      <p:sp>
        <p:nvSpPr>
          <p:cNvPr id="14" name="Google Shape;70;p12">
            <a:extLst>
              <a:ext uri="{FF2B5EF4-FFF2-40B4-BE49-F238E27FC236}">
                <a16:creationId xmlns:a16="http://schemas.microsoft.com/office/drawing/2014/main" id="{D15AC36D-8856-44F1-94D6-0F2CA947294B}"/>
              </a:ext>
            </a:extLst>
          </p:cNvPr>
          <p:cNvSpPr txBox="1">
            <a:spLocks/>
          </p:cNvSpPr>
          <p:nvPr/>
        </p:nvSpPr>
        <p:spPr>
          <a:xfrm>
            <a:off x="2666999" y="183169"/>
            <a:ext cx="5429214" cy="63267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Центр</a:t>
            </a: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 чрезвычайным ситуациям</a:t>
            </a:r>
            <a:b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 снижению риска стихийных бедствий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5B19033-67AD-42F5-B996-0EC7AB424073}"/>
              </a:ext>
            </a:extLst>
          </p:cNvPr>
          <p:cNvSpPr/>
          <p:nvPr/>
        </p:nvSpPr>
        <p:spPr>
          <a:xfrm>
            <a:off x="0" y="1"/>
            <a:ext cx="2271485" cy="10030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B8DFC0-B9CA-4D7C-A15B-914432D6E3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" y="164858"/>
            <a:ext cx="1644272" cy="684142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8C766D7-0255-4CE9-9EFB-9A62E6DEAD2A}"/>
              </a:ext>
            </a:extLst>
          </p:cNvPr>
          <p:cNvSpPr/>
          <p:nvPr/>
        </p:nvSpPr>
        <p:spPr>
          <a:xfrm>
            <a:off x="108427" y="4511309"/>
            <a:ext cx="88785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Montserrat" pitchFamily="2" charset="-52"/>
                <a:ea typeface="Cambria" panose="02040503050406030204" pitchFamily="18" charset="0"/>
              </a:rPr>
              <a:t>Постоянно действующий межгосударственный орган - международная организация;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dirty="0">
              <a:latin typeface="Montserrat" pitchFamily="2" charset="-52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Montserrat" pitchFamily="2" charset="-52"/>
                <a:ea typeface="Cambria" panose="02040503050406030204" pitchFamily="18" charset="0"/>
              </a:rPr>
              <a:t>Секретариат Регионального Форума – Совещания глав чрезвычайных ведомств стран Центральной Азии;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dirty="0">
              <a:latin typeface="Montserrat" pitchFamily="2" charset="-52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Montserrat" pitchFamily="2" charset="-52"/>
                <a:ea typeface="Cambria" panose="02040503050406030204" pitchFamily="18" charset="0"/>
              </a:rPr>
              <a:t>Региональный ресурсный центр по мониторингу выполнения Сендайской рамочной программы по СРБ на 2015-2030 годы в регионе ЦАЮК</a:t>
            </a:r>
            <a:r>
              <a:rPr lang="en-US" sz="1600" dirty="0">
                <a:latin typeface="Montserrat" pitchFamily="2" charset="-52"/>
                <a:ea typeface="Cambria" panose="02040503050406030204" pitchFamily="18" charset="0"/>
              </a:rPr>
              <a:t>;</a:t>
            </a:r>
            <a:endParaRPr lang="ru-RU" sz="1600" dirty="0">
              <a:latin typeface="Montserrat" pitchFamily="2" charset="-52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dirty="0">
              <a:latin typeface="Montserrat" pitchFamily="2" charset="-52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Montserrat" pitchFamily="2" charset="-52"/>
                <a:ea typeface="Cambria" panose="02040503050406030204" pitchFamily="18" charset="0"/>
              </a:rPr>
              <a:t>Аффилированный член Международной Организации Гражданской Обороны (МОГО)</a:t>
            </a:r>
            <a:r>
              <a:rPr lang="en-US" sz="1600" dirty="0">
                <a:latin typeface="Montserrat" pitchFamily="2" charset="-52"/>
                <a:ea typeface="Cambria" panose="02040503050406030204" pitchFamily="18" charset="0"/>
              </a:rPr>
              <a:t>.</a:t>
            </a:r>
            <a:endParaRPr lang="ru-RU" sz="1600" dirty="0">
              <a:latin typeface="Montserrat" pitchFamily="2" charset="-52"/>
              <a:ea typeface="Cambria" panose="020405030504060302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25BFBB1-2C11-4189-9F28-E82C75AC16C0}"/>
              </a:ext>
            </a:extLst>
          </p:cNvPr>
          <p:cNvSpPr/>
          <p:nvPr/>
        </p:nvSpPr>
        <p:spPr>
          <a:xfrm>
            <a:off x="-1" y="3646134"/>
            <a:ext cx="9144001" cy="74888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СТАТУСЫ ЦЕНТРА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официальный и делегированные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E2998EB-E2AC-4665-AE4A-7D7EF7FBE356}"/>
              </a:ext>
            </a:extLst>
          </p:cNvPr>
          <p:cNvSpPr/>
          <p:nvPr/>
        </p:nvSpPr>
        <p:spPr>
          <a:xfrm>
            <a:off x="3939794" y="973394"/>
            <a:ext cx="5204205" cy="267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ru-RU" sz="1600" b="1" cap="all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Взаимодействие и сотрудничество:</a:t>
            </a:r>
            <a:endParaRPr lang="en-US" sz="1600" cap="all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1200"/>
              </a:spcAft>
              <a:buFont typeface="Symbol" panose="05050102010706020507" pitchFamily="18" charset="2"/>
              <a:buChar char="¨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с чрезвычайными ведомствами и другими государственными структурами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более 25 государств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Font typeface="Symbol" panose="05050102010706020507" pitchFamily="18" charset="2"/>
              <a:buChar char="¨"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с более 60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донорскими агентствами, международными и неправительственными организациями, научными и образовательными учреждениями.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868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7840" y="207555"/>
            <a:ext cx="897616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57626" indent="-285750">
              <a:buFont typeface="Wingdings" panose="05000000000000000000" pitchFamily="2" charset="2"/>
              <a:buChar char="Ø"/>
              <a:tabLst>
                <a:tab pos="67628" algn="l"/>
              </a:tabLst>
            </a:pP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Центром подписаны Меморандумы (Письма – Соглашения) о взаимопонимании и сотрудничестве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31 международными и неправительственными организациями,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R="57626">
              <a:tabLst>
                <a:tab pos="67628" algn="l"/>
              </a:tabLst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научными и образовательными учреждениями….</a:t>
            </a:r>
          </a:p>
          <a:p>
            <a:pPr marL="285750" marR="57626" indent="-285750">
              <a:buFont typeface="Wingdings" panose="05000000000000000000" pitchFamily="2" charset="2"/>
              <a:buChar char="Ø"/>
              <a:tabLst>
                <a:tab pos="67628" algn="l"/>
              </a:tabLst>
            </a:pPr>
            <a:endParaRPr lang="ru-RU" b="1" dirty="0">
              <a:solidFill>
                <a:srgbClr val="0070C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marR="57626" indent="-285750">
              <a:buFont typeface="Wingdings" panose="05000000000000000000" pitchFamily="2" charset="2"/>
              <a:buChar char="Ø"/>
              <a:tabLst>
                <a:tab pos="67628" algn="l"/>
              </a:tabLst>
            </a:pPr>
            <a:endParaRPr lang="ru-RU" dirty="0">
              <a:solidFill>
                <a:srgbClr val="0070C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marR="57626" indent="-285750">
              <a:buFont typeface="Wingdings" panose="05000000000000000000" pitchFamily="2" charset="2"/>
              <a:buChar char="Ø"/>
              <a:tabLst>
                <a:tab pos="67628" algn="l"/>
              </a:tabLst>
            </a:pP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За 7 летний период работы реализовано более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 программ </a:t>
            </a:r>
          </a:p>
          <a:p>
            <a:pPr marR="57626">
              <a:tabLst>
                <a:tab pos="67628" algn="l"/>
              </a:tabLst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и проектов в сфере СРБ, ЧС, адаптации к изменению климата….</a:t>
            </a:r>
          </a:p>
        </p:txBody>
      </p:sp>
      <p:pic>
        <p:nvPicPr>
          <p:cNvPr id="8" name="Рисунок 7" descr="Всемирный банк">
            <a:extLst>
              <a:ext uri="{FF2B5EF4-FFF2-40B4-BE49-F238E27FC236}">
                <a16:creationId xmlns:a16="http://schemas.microsoft.com/office/drawing/2014/main" id="{1A168CD6-AE07-4E26-B4B6-A116298DA1B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9" y="4139057"/>
            <a:ext cx="1588184" cy="876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7">
            <a:extLst>
              <a:ext uri="{FF2B5EF4-FFF2-40B4-BE49-F238E27FC236}">
                <a16:creationId xmlns:a16="http://schemas.microsoft.com/office/drawing/2014/main" id="{396FC20C-1E05-4DB3-AC3E-F3996B0E842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56" y="4060553"/>
            <a:ext cx="513728" cy="1037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FOCUS Humanitarian Assistance Europe – Supporting disaster preparedness and  response to at risk communities around the world.">
            <a:extLst>
              <a:ext uri="{FF2B5EF4-FFF2-40B4-BE49-F238E27FC236}">
                <a16:creationId xmlns:a16="http://schemas.microsoft.com/office/drawing/2014/main" id="{167C1475-F399-4762-9839-6CB9E3326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26" y="5173684"/>
            <a:ext cx="1290692" cy="11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4">
            <a:extLst>
              <a:ext uri="{FF2B5EF4-FFF2-40B4-BE49-F238E27FC236}">
                <a16:creationId xmlns:a16="http://schemas.microsoft.com/office/drawing/2014/main" id="{07BD56A4-C7EA-48E4-BF47-687974060BC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284" y="3274767"/>
            <a:ext cx="1461293" cy="49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ФАО помогает странам измерить воздействие климата на сельское ...">
            <a:extLst>
              <a:ext uri="{FF2B5EF4-FFF2-40B4-BE49-F238E27FC236}">
                <a16:creationId xmlns:a16="http://schemas.microsoft.com/office/drawing/2014/main" id="{A94D9F00-583B-4796-BA35-7D7A108328F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80" y="4212845"/>
            <a:ext cx="893126" cy="863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61429CB-54C9-4CC9-91C1-9D454F80A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693" y="3308816"/>
            <a:ext cx="1734589" cy="45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ptisa | Multinational Engineering Company">
            <a:extLst>
              <a:ext uri="{FF2B5EF4-FFF2-40B4-BE49-F238E27FC236}">
                <a16:creationId xmlns:a16="http://schemas.microsoft.com/office/drawing/2014/main" id="{CC125B09-35B3-4139-8EE3-24C5B259F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840" y="5449047"/>
            <a:ext cx="1689837" cy="53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Информационный выпуск МОГО">
            <a:extLst>
              <a:ext uri="{FF2B5EF4-FFF2-40B4-BE49-F238E27FC236}">
                <a16:creationId xmlns:a16="http://schemas.microsoft.com/office/drawing/2014/main" id="{7139A620-AE4A-463B-8AAE-B272B109D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12054" r="17199" b="15208"/>
          <a:stretch/>
        </p:blipFill>
        <p:spPr bwMode="auto">
          <a:xfrm>
            <a:off x="5371126" y="3051319"/>
            <a:ext cx="1254017" cy="94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2B2565-1C36-459D-9016-4B1AD0163C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9" y="5272130"/>
            <a:ext cx="1671723" cy="939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2" b="13587"/>
          <a:stretch/>
        </p:blipFill>
        <p:spPr>
          <a:xfrm>
            <a:off x="1465921" y="3178949"/>
            <a:ext cx="1954131" cy="669224"/>
          </a:xfrm>
          <a:prstGeom prst="rect">
            <a:avLst/>
          </a:prstGeom>
        </p:spPr>
      </p:pic>
      <p:pic>
        <p:nvPicPr>
          <p:cNvPr id="1028" name="Picture 4" descr="اخبار عالمية-الاتحاد الأوروبى يخصص 19.5 مليار يورو لميزانية الدفاع لمواجهة  تهديدات روسيا">
            <a:extLst>
              <a:ext uri="{FF2B5EF4-FFF2-40B4-BE49-F238E27FC236}">
                <a16:creationId xmlns:a16="http://schemas.microsoft.com/office/drawing/2014/main" id="{19C56B89-023A-485A-B225-7198EFA3D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5"/>
          <a:stretch/>
        </p:blipFill>
        <p:spPr bwMode="auto">
          <a:xfrm>
            <a:off x="389565" y="3157385"/>
            <a:ext cx="893126" cy="72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B4D49C77-D216-494E-B007-E96C291FF436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5" y="5107766"/>
            <a:ext cx="1115897" cy="1153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16" descr="Картинки по запросу красный крест красный полумесяц">
            <a:extLst>
              <a:ext uri="{FF2B5EF4-FFF2-40B4-BE49-F238E27FC236}">
                <a16:creationId xmlns:a16="http://schemas.microsoft.com/office/drawing/2014/main" id="{841F6A9F-2F11-4EC9-957D-E559A6A00954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08" y="4322903"/>
            <a:ext cx="1110804" cy="64382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Блок-схема: альтернативный процесс 27">
            <a:extLst>
              <a:ext uri="{FF2B5EF4-FFF2-40B4-BE49-F238E27FC236}">
                <a16:creationId xmlns:a16="http://schemas.microsoft.com/office/drawing/2014/main" id="{FF848D57-E39C-41FE-A599-4FFB0C734FFF}"/>
              </a:ext>
            </a:extLst>
          </p:cNvPr>
          <p:cNvSpPr/>
          <p:nvPr/>
        </p:nvSpPr>
        <p:spPr>
          <a:xfrm>
            <a:off x="8750008" y="5642937"/>
            <a:ext cx="290042" cy="282325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5C4278-E8B3-42B7-8412-DA9F98B2FBE5}"/>
              </a:ext>
            </a:extLst>
          </p:cNvPr>
          <p:cNvSpPr txBox="1"/>
          <p:nvPr/>
        </p:nvSpPr>
        <p:spPr>
          <a:xfrm>
            <a:off x="8750008" y="5648263"/>
            <a:ext cx="29004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5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6</a:t>
            </a:r>
            <a:endParaRPr lang="ru-RU" sz="135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07405D-DBA0-4F1C-9A18-28549C06581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67" y="4377804"/>
            <a:ext cx="1458341" cy="5310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D10039E-5C42-4A22-88C0-BCEEF5120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665" y="4377804"/>
            <a:ext cx="1870351" cy="49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Others – Unidad de Información">
            <a:extLst>
              <a:ext uri="{FF2B5EF4-FFF2-40B4-BE49-F238E27FC236}">
                <a16:creationId xmlns:a16="http://schemas.microsoft.com/office/drawing/2014/main" id="{FC8A8B41-A7F6-4D79-BE42-4AB9EF71C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55" y="5466924"/>
            <a:ext cx="1457442" cy="56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365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E1B34C-CBC2-4E95-BD1F-81A2DC431D18}"/>
              </a:ext>
            </a:extLst>
          </p:cNvPr>
          <p:cNvSpPr txBox="1"/>
          <p:nvPr/>
        </p:nvSpPr>
        <p:spPr>
          <a:xfrm>
            <a:off x="59920" y="18064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Montserrat" pitchFamily="2" charset="-52"/>
                <a:ea typeface="Cambria" panose="02040503050406030204" pitchFamily="18" charset="0"/>
              </a:rPr>
              <a:t>ПРОВЕДЕНО 5 ЗАСЕДАНИЙ РЕГИОНАЛЬНОГО ФОРУМА</a:t>
            </a:r>
            <a:r>
              <a:rPr lang="en-US" b="1" dirty="0">
                <a:latin typeface="Montserrat" pitchFamily="2" charset="-52"/>
                <a:ea typeface="Cambria" panose="02040503050406030204" pitchFamily="18" charset="0"/>
              </a:rPr>
              <a:t> </a:t>
            </a:r>
            <a:r>
              <a:rPr lang="ru-RU" b="1" dirty="0">
                <a:latin typeface="Montserrat" pitchFamily="2" charset="-52"/>
                <a:ea typeface="Cambria" panose="02040503050406030204" pitchFamily="18" charset="0"/>
              </a:rPr>
              <a:t>-</a:t>
            </a:r>
            <a:r>
              <a:rPr lang="en-US" b="1" dirty="0">
                <a:latin typeface="Montserrat" pitchFamily="2" charset="-52"/>
                <a:ea typeface="Cambria" panose="02040503050406030204" pitchFamily="18" charset="0"/>
              </a:rPr>
              <a:t> </a:t>
            </a:r>
            <a:r>
              <a:rPr lang="ru-RU" b="1" dirty="0">
                <a:latin typeface="Montserrat" pitchFamily="2" charset="-52"/>
                <a:ea typeface="Cambria" panose="02040503050406030204" pitchFamily="18" charset="0"/>
              </a:rPr>
              <a:t>СОВЕЩАНИЯ </a:t>
            </a:r>
          </a:p>
          <a:p>
            <a:pPr algn="ctr"/>
            <a:r>
              <a:rPr lang="ru-RU" b="1" dirty="0">
                <a:latin typeface="Montserrat" pitchFamily="2" charset="-52"/>
                <a:ea typeface="Cambria" panose="02040503050406030204" pitchFamily="18" charset="0"/>
              </a:rPr>
              <a:t>ГЛАВ ЧРЕЗВЫЧАЙНЫХ ВЕДОМСТВ СТРАН ЦЕНТРАЛЬНОЙ АЗИИ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D2E1EB8-03FD-45E8-9407-76483E25A614}"/>
              </a:ext>
            </a:extLst>
          </p:cNvPr>
          <p:cNvSpPr/>
          <p:nvPr/>
        </p:nvSpPr>
        <p:spPr>
          <a:xfrm>
            <a:off x="2973715" y="885441"/>
            <a:ext cx="3316409" cy="652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C000"/>
              </a:solidFill>
            </a:endParaRPr>
          </a:p>
        </p:txBody>
      </p:sp>
      <p:pic>
        <p:nvPicPr>
          <p:cNvPr id="20" name="Рисунок 19" descr="http://cesdrr.org/wp-content/uploads/2018/04/094A8785.jpg">
            <a:extLst>
              <a:ext uri="{FF2B5EF4-FFF2-40B4-BE49-F238E27FC236}">
                <a16:creationId xmlns:a16="http://schemas.microsoft.com/office/drawing/2014/main" id="{2C706688-0BB4-4812-96DB-B88F85C7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7" r="17492" b="16003"/>
          <a:stretch/>
        </p:blipFill>
        <p:spPr bwMode="auto">
          <a:xfrm>
            <a:off x="159553" y="1825279"/>
            <a:ext cx="2775106" cy="1611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1" name="Рисунок 20" descr="https://cesdrr.org/wp-content/uploads/2019/07/RAF_4408-1030x687.jpg">
            <a:extLst>
              <a:ext uri="{FF2B5EF4-FFF2-40B4-BE49-F238E27FC236}">
                <a16:creationId xmlns:a16="http://schemas.microsoft.com/office/drawing/2014/main" id="{2D1C159F-7EBC-422F-B400-945B8E4C25F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3" b="8961"/>
          <a:stretch/>
        </p:blipFill>
        <p:spPr bwMode="auto">
          <a:xfrm>
            <a:off x="3087048" y="1825278"/>
            <a:ext cx="2941101" cy="161199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" descr="https://cesdrr.org/uploads/2020-news/%D0%A6%D0%B5%D0%BD%D1%82%D1%80%D0%B0%D0%BB%D1%8C%D0%BD%D0%B0%D1%8F%20%D0%90%D0%B7%D0%B8%D1%8F%20%D1%83%D1%81%D0%B8%D0%BB%D0%B8%D0%B2%D0%B0%D0%B5%D1%82%20%D0%BA%D0%BE%D0%BE%D1%80%D0%B4%D0%B8%D0%BD%D0%B0%D1%86%D0%B8%D1%8E%20%D0%B2%20%D1%81%D0%BD%D0%B8%D0%B6%D0%B5%D0%BD%D0%B8%D0%B8%20%D1%80%D0%B8%D1%81%D0%BA%D0%B0%20%D0%B1%D0%B5%D0%B4%D1%81%D1%82%D0%B2%D0%B8%D0%B9.jpg">
            <a:extLst>
              <a:ext uri="{FF2B5EF4-FFF2-40B4-BE49-F238E27FC236}">
                <a16:creationId xmlns:a16="http://schemas.microsoft.com/office/drawing/2014/main" id="{7566BFDC-1E35-4E5D-87F3-98E609ACF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296" y="1829163"/>
            <a:ext cx="2941101" cy="1837814"/>
          </a:xfrm>
          <a:prstGeom prst="rect">
            <a:avLst/>
          </a:prstGeom>
          <a:noFill/>
          <a:ln w="95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6AF03FD-23AB-46BF-9677-5A7FA6427F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33" t="9868" r="15426" b="25850"/>
          <a:stretch/>
        </p:blipFill>
        <p:spPr bwMode="auto">
          <a:xfrm>
            <a:off x="235976" y="4168615"/>
            <a:ext cx="4278332" cy="2508741"/>
          </a:xfrm>
          <a:prstGeom prst="rect">
            <a:avLst/>
          </a:prstGeom>
          <a:ln w="9525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3F8F66-273F-4501-95A4-33F713EA45C6}"/>
              </a:ext>
            </a:extLst>
          </p:cNvPr>
          <p:cNvSpPr txBox="1"/>
          <p:nvPr/>
        </p:nvSpPr>
        <p:spPr>
          <a:xfrm>
            <a:off x="6041930" y="1295089"/>
            <a:ext cx="29411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Онлайн</a:t>
            </a:r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ru-RU" sz="1600" cap="all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декабрь 2020 </a:t>
            </a:r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года</a:t>
            </a:r>
            <a:r>
              <a:rPr lang="ru-RU" sz="1600" cap="all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AB25C3-DF31-4525-9BB7-1871FFCBEB42}"/>
              </a:ext>
            </a:extLst>
          </p:cNvPr>
          <p:cNvSpPr txBox="1"/>
          <p:nvPr/>
        </p:nvSpPr>
        <p:spPr>
          <a:xfrm>
            <a:off x="863105" y="3820449"/>
            <a:ext cx="3331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г. Ташкент, </a:t>
            </a:r>
            <a:r>
              <a:rPr lang="ru-RU" sz="1600" cap="all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ноябрь 2021 </a:t>
            </a:r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года</a:t>
            </a:r>
            <a:r>
              <a:rPr lang="ru-RU" sz="1600" cap="all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306C34-E290-40CB-A861-01F9B1706C0D}"/>
              </a:ext>
            </a:extLst>
          </p:cNvPr>
          <p:cNvSpPr txBox="1"/>
          <p:nvPr/>
        </p:nvSpPr>
        <p:spPr>
          <a:xfrm>
            <a:off x="138070" y="1260990"/>
            <a:ext cx="3185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г. Алматы, </a:t>
            </a:r>
            <a:r>
              <a:rPr lang="ru-RU" sz="1600" cap="all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Апрель 2018 </a:t>
            </a:r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года</a:t>
            </a:r>
            <a:r>
              <a:rPr lang="ru-RU" sz="1600" cap="all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8135F9-C066-45FA-BBD5-C78156BB5EB0}"/>
              </a:ext>
            </a:extLst>
          </p:cNvPr>
          <p:cNvSpPr txBox="1"/>
          <p:nvPr/>
        </p:nvSpPr>
        <p:spPr>
          <a:xfrm>
            <a:off x="3320259" y="1270602"/>
            <a:ext cx="27920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г. Бишкек, </a:t>
            </a:r>
            <a:r>
              <a:rPr lang="ru-RU" sz="1600" cap="all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июль 2019 </a:t>
            </a:r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года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30B488-DBBE-42E5-8628-28DB16C4F4DA}"/>
              </a:ext>
            </a:extLst>
          </p:cNvPr>
          <p:cNvSpPr txBox="1"/>
          <p:nvPr/>
        </p:nvSpPr>
        <p:spPr>
          <a:xfrm>
            <a:off x="4703530" y="3817271"/>
            <a:ext cx="3449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г. Душанбе, ОКТЯБРЬ</a:t>
            </a:r>
            <a:r>
              <a:rPr lang="ru-RU" sz="1600" cap="all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2022 </a:t>
            </a:r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года</a:t>
            </a:r>
            <a:r>
              <a:rPr lang="ru-RU" sz="1600" cap="all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C60A4B0-0ABC-4D9C-A091-FFCB67752C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1"/>
          <a:stretch/>
        </p:blipFill>
        <p:spPr>
          <a:xfrm>
            <a:off x="4728468" y="4168615"/>
            <a:ext cx="4179556" cy="249642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7536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84B566-7778-4F6F-AAE2-9C5C5544F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6" t="3728" r="3413" b="15986"/>
          <a:stretch/>
        </p:blipFill>
        <p:spPr>
          <a:xfrm>
            <a:off x="0" y="0"/>
            <a:ext cx="5275007" cy="6876177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C2ADD7-76A8-4416-B912-453A7BD446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70" t="8172" b="49082"/>
          <a:stretch/>
        </p:blipFill>
        <p:spPr>
          <a:xfrm>
            <a:off x="5275007" y="429194"/>
            <a:ext cx="3762479" cy="3234814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9CCC6F-ECD0-4A34-A2A3-2959D3D3E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968" r="18336"/>
          <a:stretch/>
        </p:blipFill>
        <p:spPr>
          <a:xfrm>
            <a:off x="5186516" y="3759348"/>
            <a:ext cx="3850970" cy="3098652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42FE07D-F8BF-4237-9A34-0FA23A0A7D7F}"/>
              </a:ext>
            </a:extLst>
          </p:cNvPr>
          <p:cNvSpPr/>
          <p:nvPr/>
        </p:nvSpPr>
        <p:spPr>
          <a:xfrm>
            <a:off x="6833418" y="0"/>
            <a:ext cx="2310581" cy="3338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сокращенный вариант</a:t>
            </a:r>
          </a:p>
        </p:txBody>
      </p:sp>
    </p:spTree>
    <p:extLst>
      <p:ext uri="{BB962C8B-B14F-4D97-AF65-F5344CB8AC3E}">
        <p14:creationId xmlns:p14="http://schemas.microsoft.com/office/powerpoint/2010/main" val="3975297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08E5F56-D0DF-4EF7-A8D5-31389E26B299}"/>
              </a:ext>
            </a:extLst>
          </p:cNvPr>
          <p:cNvSpPr txBox="1"/>
          <p:nvPr/>
        </p:nvSpPr>
        <p:spPr>
          <a:xfrm>
            <a:off x="216310" y="1435548"/>
            <a:ext cx="871138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>
              <a:spcBef>
                <a:spcPts val="2400"/>
              </a:spcBef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Одобрена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Региональная характеристика (профиль) риска бедствий стран ЦА. </a:t>
            </a: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spcBef>
                <a:spcPts val="2400"/>
              </a:spcBef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Одобрена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Стратегия развития сотрудничества стран ЦА в области СРБ на 2022-2030 годы.</a:t>
            </a: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spcBef>
                <a:spcPts val="2400"/>
              </a:spcBef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Одобрен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План практических мероприятий (Дорожная карта)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развития сотрудничества стран ЦА в области СРБ на 2023-2024 годы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spcBef>
                <a:spcPts val="2400"/>
              </a:spcBef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Одобрено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Положение «О Региональном механизме координации по реагированию на ЧС».</a:t>
            </a: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spcBef>
                <a:spcPts val="2400"/>
              </a:spcBef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Сформирован</a:t>
            </a:r>
            <a:r>
              <a:rPr lang="ru-RU" sz="16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600" b="1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Региональный Реестр сил и средств стран ЦА </a:t>
            </a:r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для проведения аварийно-спасательных работ на их территории при возникновении ЧС</a:t>
            </a:r>
            <a:r>
              <a:rPr lang="ru-RU" sz="16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589311-74FD-44B7-BA94-B5F4EF1F9460}"/>
              </a:ext>
            </a:extLst>
          </p:cNvPr>
          <p:cNvSpPr txBox="1"/>
          <p:nvPr/>
        </p:nvSpPr>
        <p:spPr>
          <a:xfrm>
            <a:off x="0" y="73399"/>
            <a:ext cx="9143999" cy="710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450"/>
              </a:spcAft>
              <a:tabLst>
                <a:tab pos="342900" algn="l"/>
              </a:tabLst>
            </a:pP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ИТОГИ РЕГИОНАЛЬНОГО ФОРУМА – СОВЕЩАНИЯ</a:t>
            </a:r>
          </a:p>
          <a:p>
            <a:pPr algn="ctr">
              <a:spcAft>
                <a:spcPts val="450"/>
              </a:spcAft>
              <a:tabLst>
                <a:tab pos="342900" algn="l"/>
              </a:tabLst>
            </a:pP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ГЛАВ ЧРЕЗВЫЧАЙНЫХ ВЕДОМСТВ СТРАН ЦЕНТРАЛЬНОЙ АЗИИ:</a:t>
            </a:r>
          </a:p>
        </p:txBody>
      </p:sp>
    </p:spTree>
    <p:extLst>
      <p:ext uri="{BB962C8B-B14F-4D97-AF65-F5344CB8AC3E}">
        <p14:creationId xmlns:p14="http://schemas.microsoft.com/office/powerpoint/2010/main" val="2033666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E148B90-FCAE-4ED1-9904-BCFE6166972E}"/>
              </a:ext>
            </a:extLst>
          </p:cNvPr>
          <p:cNvSpPr txBox="1"/>
          <p:nvPr/>
        </p:nvSpPr>
        <p:spPr>
          <a:xfrm>
            <a:off x="289992" y="637396"/>
            <a:ext cx="870652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just">
              <a:spcBef>
                <a:spcPts val="3600"/>
              </a:spcBef>
              <a:spcAft>
                <a:spcPts val="3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Одобрена </a:t>
            </a:r>
            <a:r>
              <a:rPr lang="ru-RU" sz="1600" b="1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Концепция применения беспилотной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летательной авиации в целях СРБ, предупреждения и ликвидации в странах ЦА.</a:t>
            </a:r>
          </a:p>
          <a:p>
            <a:pPr marL="257175" indent="-257175" algn="just">
              <a:spcBef>
                <a:spcPts val="3600"/>
              </a:spcBef>
              <a:spcAft>
                <a:spcPts val="3600"/>
              </a:spcAft>
              <a:buFont typeface="Wingdings" panose="05000000000000000000" pitchFamily="2" charset="2"/>
              <a:buChar char="Ø"/>
              <a:tabLst>
                <a:tab pos="405289" algn="l"/>
              </a:tabLst>
            </a:pPr>
            <a:r>
              <a:rPr lang="ru-RU" sz="1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Одобрено </a:t>
            </a:r>
            <a:r>
              <a:rPr lang="ru-RU" sz="1600" b="1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Положение о Региональной системе раннего оповещения и взаимного информирования об угрозе и возникновении чрезвычайных ситуаций.</a:t>
            </a:r>
            <a:endParaRPr lang="ru-KZ" sz="1600" b="1" i="1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257175" indent="-257175" algn="just">
              <a:spcBef>
                <a:spcPts val="3600"/>
              </a:spcBef>
              <a:spcAft>
                <a:spcPts val="3600"/>
              </a:spcAft>
              <a:buFont typeface="Wingdings" panose="05000000000000000000" pitchFamily="2" charset="2"/>
              <a:buChar char="Ø"/>
              <a:tabLst>
                <a:tab pos="405289" algn="l"/>
              </a:tabLst>
            </a:pPr>
            <a:r>
              <a:rPr lang="ru-RU" sz="1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Одобрен </a:t>
            </a:r>
            <a:r>
              <a:rPr lang="ru-RU" sz="1600" b="1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Протокол о намерениях по вопросам интеграции систем раннего оповещения о землетрясениях.</a:t>
            </a:r>
            <a:endParaRPr lang="ru-KZ" sz="1600" b="1" i="1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257175" indent="-257175" algn="just">
              <a:spcBef>
                <a:spcPts val="3600"/>
              </a:spcBef>
              <a:spcAft>
                <a:spcPts val="3600"/>
              </a:spcAft>
              <a:buFont typeface="Wingdings" panose="05000000000000000000" pitchFamily="2" charset="2"/>
              <a:buChar char="Ø"/>
              <a:tabLst>
                <a:tab pos="405289" algn="l"/>
              </a:tabLs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Одобрен 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 действий на 2023-2024 годы </a:t>
            </a:r>
            <a:r>
              <a:rPr lang="ru-RU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внедрению в странах Центральной Азии инновационных информационно-коммуникационных технологий в области снижения риска бедствий </a:t>
            </a:r>
            <a:r>
              <a:rPr lang="ru-RU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(БПЛА, ГИС, картирование и т.п.).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93370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33676" t="22506" r="23873" b="32788"/>
          <a:stretch/>
        </p:blipFill>
        <p:spPr>
          <a:xfrm>
            <a:off x="5267072" y="975024"/>
            <a:ext cx="3860650" cy="2280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298" y="46515"/>
            <a:ext cx="2165036" cy="705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602717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-52"/>
                <a:ea typeface="Cambria" panose="02040503050406030204" pitchFamily="18" charset="0"/>
              </a:rPr>
              <a:t>  Субнациональный индекс риска </a:t>
            </a:r>
            <a:r>
              <a:rPr lang="en-US" sz="2400" b="1" dirty="0">
                <a:solidFill>
                  <a:schemeClr val="bg1"/>
                </a:solidFill>
                <a:latin typeface="Montserrat" pitchFamily="2" charset="-52"/>
                <a:ea typeface="Cambria" panose="02040503050406030204" pitchFamily="18" charset="0"/>
              </a:rPr>
              <a:t>INFORM</a:t>
            </a:r>
            <a:endParaRPr lang="ru-RU" sz="2400" b="1" dirty="0">
              <a:solidFill>
                <a:schemeClr val="bg1"/>
              </a:solidFill>
              <a:latin typeface="Montserrat" pitchFamily="2" charset="-52"/>
              <a:ea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6470" t="16644" r="21324" b="23979"/>
          <a:stretch/>
        </p:blipFill>
        <p:spPr>
          <a:xfrm>
            <a:off x="90767" y="3055375"/>
            <a:ext cx="5476494" cy="36797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46226" t="20850" r="1814" b="30435"/>
          <a:stretch/>
        </p:blipFill>
        <p:spPr>
          <a:xfrm>
            <a:off x="5437239" y="3602877"/>
            <a:ext cx="3706761" cy="25422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954760"/>
            <a:ext cx="5184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Центр совместно с </a:t>
            </a:r>
            <a:r>
              <a:rPr 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UNDRR </a:t>
            </a:r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ежегодно обновляет и разрабатывает </a:t>
            </a:r>
            <a:r>
              <a:rPr lang="ru-RU" sz="16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Центральноазиатскую</a:t>
            </a:r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модель Индекса рисков </a:t>
            </a:r>
            <a:r>
              <a:rPr 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INFORM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Результаты Субнационального индекса риска </a:t>
            </a:r>
            <a:r>
              <a:rPr 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INFORM </a:t>
            </a:r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ежегодно размещаются на сайте Центра: </a:t>
            </a:r>
            <a:r>
              <a:rPr lang="en-US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www.cesdrr.org</a:t>
            </a:r>
            <a:r>
              <a:rPr 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endParaRPr lang="ru-RU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42900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cesdrr.org/uploads/2023-news/37/06.jpg">
            <a:extLst>
              <a:ext uri="{FF2B5EF4-FFF2-40B4-BE49-F238E27FC236}">
                <a16:creationId xmlns:a16="http://schemas.microsoft.com/office/drawing/2014/main" id="{B0788EA2-EDDC-40B7-AFA1-74C166AD8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2" r="13692"/>
          <a:stretch/>
        </p:blipFill>
        <p:spPr bwMode="auto">
          <a:xfrm>
            <a:off x="0" y="1827935"/>
            <a:ext cx="2085181" cy="262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esdrr.org/uploads/2023-news/37/02.jpg">
            <a:extLst>
              <a:ext uri="{FF2B5EF4-FFF2-40B4-BE49-F238E27FC236}">
                <a16:creationId xmlns:a16="http://schemas.microsoft.com/office/drawing/2014/main" id="{55B33F51-55ED-400F-B5C2-411E43C1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182" y="0"/>
            <a:ext cx="7058817" cy="44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esdrr.org/uploads/2023-news/37/05.jpg">
            <a:extLst>
              <a:ext uri="{FF2B5EF4-FFF2-40B4-BE49-F238E27FC236}">
                <a16:creationId xmlns:a16="http://schemas.microsoft.com/office/drawing/2014/main" id="{27E0E562-FF24-4C2B-B1F2-E9A4ED8C7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331" cy="182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esdrr.org/uploads/2023-news/37/main.jpg">
            <a:extLst>
              <a:ext uri="{FF2B5EF4-FFF2-40B4-BE49-F238E27FC236}">
                <a16:creationId xmlns:a16="http://schemas.microsoft.com/office/drawing/2014/main" id="{6BBA08AE-0136-4CAD-8647-031026298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87" y="-1"/>
            <a:ext cx="2625215" cy="182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6FD574-166C-4B87-864B-F5F21EF6C279}"/>
              </a:ext>
            </a:extLst>
          </p:cNvPr>
          <p:cNvSpPr/>
          <p:nvPr/>
        </p:nvSpPr>
        <p:spPr>
          <a:xfrm>
            <a:off x="140109" y="4660685"/>
            <a:ext cx="88637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/>
              <a:t>В период с 5 по 9 июня 2023 года в г. Ташкент, Центром совместно с партнёром – британской неправительственной организацией </a:t>
            </a:r>
            <a:r>
              <a:rPr lang="ru-RU" sz="2000" b="1" dirty="0" err="1"/>
              <a:t>MapAction</a:t>
            </a:r>
            <a:r>
              <a:rPr lang="ru-RU" dirty="0"/>
              <a:t> проведен очередной тренинг для специалистов МЧС Республики Узбекистан по применению ГИС технологий и картированию в ЧС.</a:t>
            </a:r>
          </a:p>
          <a:p>
            <a:pPr algn="just" fontAlgn="base"/>
            <a:endParaRPr lang="ru-RU" dirty="0"/>
          </a:p>
          <a:p>
            <a:pPr algn="just" fontAlgn="base"/>
            <a:r>
              <a:rPr lang="ru-RU" dirty="0"/>
              <a:t>В качестве тренеров были приглашены опытные ГИС эксперты из Великобритании и Германии.</a:t>
            </a:r>
            <a:endParaRPr lang="ru-RU" b="0" i="0" dirty="0">
              <a:effectLst/>
            </a:endParaRPr>
          </a:p>
        </p:txBody>
      </p:sp>
      <p:pic>
        <p:nvPicPr>
          <p:cNvPr id="7" name="Picture 2" descr="http://cesdrr.org/wp-content/uploads/2020/04/1.png">
            <a:extLst>
              <a:ext uri="{FF2B5EF4-FFF2-40B4-BE49-F238E27FC236}">
                <a16:creationId xmlns:a16="http://schemas.microsoft.com/office/drawing/2014/main" id="{1129DE98-43B4-4085-88D0-08919FECCD5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65" y="135212"/>
            <a:ext cx="1489495" cy="55626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6211757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489</TotalTime>
  <Words>650</Words>
  <Application>Microsoft Office PowerPoint</Application>
  <PresentationFormat>Экран (4:3)</PresentationFormat>
  <Paragraphs>80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2" baseType="lpstr">
      <vt:lpstr>SimSun</vt:lpstr>
      <vt:lpstr>Arial</vt:lpstr>
      <vt:lpstr>Bookman Old Style</vt:lpstr>
      <vt:lpstr>Calibri</vt:lpstr>
      <vt:lpstr>Calibri Light</vt:lpstr>
      <vt:lpstr>Cambria</vt:lpstr>
      <vt:lpstr>Century Gothic</vt:lpstr>
      <vt:lpstr>Montserrat</vt:lpstr>
      <vt:lpstr>San Francisco Pro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Deluxe</dc:creator>
  <cp:lastModifiedBy>Deluxe</cp:lastModifiedBy>
  <cp:revision>60</cp:revision>
  <dcterms:created xsi:type="dcterms:W3CDTF">2023-08-10T07:59:37Z</dcterms:created>
  <dcterms:modified xsi:type="dcterms:W3CDTF">2023-08-11T08:12:22Z</dcterms:modified>
</cp:coreProperties>
</file>