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6" r:id="rId2"/>
    <p:sldId id="280" r:id="rId3"/>
    <p:sldId id="297" r:id="rId4"/>
    <p:sldId id="298" r:id="rId5"/>
    <p:sldId id="301" r:id="rId6"/>
    <p:sldId id="302" r:id="rId7"/>
    <p:sldId id="303" r:id="rId8"/>
    <p:sldId id="304" r:id="rId9"/>
    <p:sldId id="292" r:id="rId10"/>
    <p:sldId id="293" r:id="rId11"/>
    <p:sldId id="294" r:id="rId12"/>
    <p:sldId id="299" r:id="rId13"/>
    <p:sldId id="291" r:id="rId14"/>
    <p:sldId id="300" r:id="rId15"/>
    <p:sldId id="262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774DFE8-B647-42CE-9F16-57CBD55759BD}">
          <p14:sldIdLst>
            <p14:sldId id="266"/>
            <p14:sldId id="280"/>
            <p14:sldId id="297"/>
            <p14:sldId id="298"/>
            <p14:sldId id="301"/>
            <p14:sldId id="302"/>
            <p14:sldId id="303"/>
            <p14:sldId id="304"/>
            <p14:sldId id="292"/>
            <p14:sldId id="293"/>
            <p14:sldId id="294"/>
            <p14:sldId id="299"/>
            <p14:sldId id="291"/>
            <p14:sldId id="300"/>
            <p14:sldId id="262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29" autoAdjust="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64BE62-2ECB-42D6-A068-538636C42B86}" type="datetimeFigureOut">
              <a:rPr lang="ru-RU" smtClean="0"/>
              <a:t>15.08.2023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BF56F4-341A-4129-940B-0056663012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239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240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</p:spPr>
        <p:txBody>
          <a:bodyPr lIns="91428" tIns="45714" rIns="91428" bIns="45714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4378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416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72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325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35696" y="476672"/>
            <a:ext cx="2347664" cy="1016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8" name="Рисунок 2"/>
          <p:cNvSpPr>
            <a:spLocks noGrp="1"/>
          </p:cNvSpPr>
          <p:nvPr>
            <p:ph type="pic" idx="10"/>
          </p:nvPr>
        </p:nvSpPr>
        <p:spPr>
          <a:xfrm>
            <a:off x="1835696" y="1700808"/>
            <a:ext cx="2347664" cy="1016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9" name="Рисунок 2"/>
          <p:cNvSpPr>
            <a:spLocks noGrp="1"/>
          </p:cNvSpPr>
          <p:nvPr>
            <p:ph type="pic" idx="11"/>
          </p:nvPr>
        </p:nvSpPr>
        <p:spPr>
          <a:xfrm>
            <a:off x="1835696" y="2996952"/>
            <a:ext cx="2347664" cy="1016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" name="Рисунок 2"/>
          <p:cNvSpPr>
            <a:spLocks noGrp="1"/>
          </p:cNvSpPr>
          <p:nvPr>
            <p:ph type="pic" idx="12"/>
          </p:nvPr>
        </p:nvSpPr>
        <p:spPr>
          <a:xfrm>
            <a:off x="4283968" y="2996952"/>
            <a:ext cx="2347664" cy="1016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1" name="Рисунок 2"/>
          <p:cNvSpPr>
            <a:spLocks noGrp="1"/>
          </p:cNvSpPr>
          <p:nvPr>
            <p:ph type="pic" idx="13"/>
          </p:nvPr>
        </p:nvSpPr>
        <p:spPr>
          <a:xfrm>
            <a:off x="4499992" y="1628800"/>
            <a:ext cx="2347664" cy="1016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2" name="Рисунок 2"/>
          <p:cNvSpPr>
            <a:spLocks noGrp="1"/>
          </p:cNvSpPr>
          <p:nvPr>
            <p:ph type="pic" idx="14"/>
          </p:nvPr>
        </p:nvSpPr>
        <p:spPr>
          <a:xfrm>
            <a:off x="4355976" y="404664"/>
            <a:ext cx="2347664" cy="1016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18541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  <p:sldLayoutId id="2147483657" r:id="rId5"/>
    <p:sldLayoutId id="2147483658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lex.uz/docs/4283785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wri.go.jp/icharm/about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aral.uz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vadim_sokol@mail.ru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lex.uz/docs/4664693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lex.uz/ru/docs/5123924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lex.uz/uz/docs/5831072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02CE53D-B961-F3D4-37C2-9DD5E78E6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713" y="150927"/>
            <a:ext cx="583749" cy="11822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56117A3-A7A0-8AAA-49FB-3C1C6EF2A2DB}"/>
              </a:ext>
            </a:extLst>
          </p:cNvPr>
          <p:cNvSpPr txBox="1"/>
          <p:nvPr/>
        </p:nvSpPr>
        <p:spPr>
          <a:xfrm>
            <a:off x="872462" y="548680"/>
            <a:ext cx="61926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ru-RU" sz="1800" b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Региональный проект ПРООН 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ru-RU" sz="1800" b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«Изменение климата и устойчивость в Центральной Азии»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F097515-F8AE-38D4-F7BC-75BD579E8113}"/>
              </a:ext>
            </a:extLst>
          </p:cNvPr>
          <p:cNvSpPr txBox="1"/>
          <p:nvPr/>
        </p:nvSpPr>
        <p:spPr>
          <a:xfrm>
            <a:off x="107504" y="5589240"/>
            <a:ext cx="89289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ru-RU" sz="1200" b="1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2-ый </a:t>
            </a:r>
            <a:r>
              <a:rPr lang="ru-RU" sz="12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технический вебинар по оценке национальных и региональных платформ обмена информацией и знаниями о климатических рисках и устойчивости в странах Центральной Азии: Кыргызстан, Таджикистан и Узбекистан 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7B806FF-73E6-CA9A-AB6B-C4285BC6148D}"/>
              </a:ext>
            </a:extLst>
          </p:cNvPr>
          <p:cNvSpPr txBox="1"/>
          <p:nvPr/>
        </p:nvSpPr>
        <p:spPr>
          <a:xfrm>
            <a:off x="2123728" y="612465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15 августа 2023 </a:t>
            </a:r>
            <a:r>
              <a:rPr lang="ru-RU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9D997B7-1F92-C161-112B-C7D737964CD3}"/>
              </a:ext>
            </a:extLst>
          </p:cNvPr>
          <p:cNvSpPr txBox="1"/>
          <p:nvPr/>
        </p:nvSpPr>
        <p:spPr>
          <a:xfrm>
            <a:off x="179512" y="2411816"/>
            <a:ext cx="87849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осведомленности и использования имеющихся платформ знаний в секторе «чрезвычайные ситуации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Республике Узбекистан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9985D3F0-DFD4-4270-E9EA-DBAD0DC63EB3}"/>
              </a:ext>
            </a:extLst>
          </p:cNvPr>
          <p:cNvSpPr/>
          <p:nvPr/>
        </p:nvSpPr>
        <p:spPr>
          <a:xfrm>
            <a:off x="1835696" y="3967175"/>
            <a:ext cx="5472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z-Cyrl-UZ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Вадим Соколов – Агентство МФСА</a:t>
            </a:r>
          </a:p>
        </p:txBody>
      </p:sp>
    </p:spTree>
    <p:extLst>
      <p:ext uri="{BB962C8B-B14F-4D97-AF65-F5344CB8AC3E}">
        <p14:creationId xmlns:p14="http://schemas.microsoft.com/office/powerpoint/2010/main" val="379859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96752"/>
            <a:ext cx="864096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Кабинета Министров Республики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Узбекистан № 299 «О мерах по реализации 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ендайской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рамочной программы по снижению риска бедствий на 2015-2030 годы» в Республике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збекистан»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12.04.2019 г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утверждена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«Стратегия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снижению риска бедствий на 2015 — 2030 годы» в Республике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Узбекистан» 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lex.uz/docs/4283785</a:t>
            </a: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Главной целью Стратегии является достижение повышения эффективности проводимых реформ в сфере комплексной защиты населения и территорий от бедствий, существенного сокращения к 2030 году числа погибших и пострадавших, а также прямого экономического ущерба в результате бедствий.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главной цели основными задачами Стратегии являются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нормативно-правовой и методической базы с учётом национальных интересов и приоритетов в сфере снижения риска бедствий;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систем мониторинга и прогнозирования чрезвычайных ситуаций, оповещения и информирования о них;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эффективных и действенных механизмов снижения риска бедствий, ранней профилактики и предупреждения угроз жизни, здоровью и имуществу граждан, устойчивому функционированию объектов и систем жизнеобеспечения;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потенциала реагирования на чрезвычайные ситуации, внедрение современных методов и инструментов управления и взаимодействия государственных органов, гражданского общества и частного сектора в данной сфере;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и внедрение инновационных идей и технологий в деятельность системы предупреждения и ликвидации чрезвычайных ситуаций;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систем реабилитации населения, пострадавшего от чрезвычайных ситуаций, а также восстановления условий жизнедеятельности в зоне бедствия;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системы подготовки различных категорий населения к действиям в чрезвычайных ситуациях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4819" y="260648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 по снижению риска бедствий на 2015 — 2030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Республике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Узбекистан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867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692696"/>
            <a:ext cx="82089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 Кабинета Министров Республики Узбекистан № 299 12.04.2019 г.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утвержден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действий по реализации Стратегии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снижению риска бедствий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Республике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Узбекистан на период 2019 — 2030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этот план внесены  некоторые изменения, утвержденные Постановлением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Кабинета Министров Республики Узбекистан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215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27 мая 2023 года </a:t>
            </a:r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7427" y="2276872"/>
            <a:ext cx="460260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z-Cyrl-U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этого плана – в махаллях, на предприятиях, в организациях и учреждениях, находящихся в гидрометеоро-логически и геологически опасных зонах проводятся агитационно-пропагандистские и другие профилактические мероприятия, с гражданами проводится разъяснительная работа – для этого используются и телевидение, и радио, а также газеты и </a:t>
            </a:r>
            <a:r>
              <a:rPr lang="uz-Cyrl-U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журналы</a:t>
            </a:r>
            <a:endParaRPr lang="ru-RU" sz="3000" dirty="0">
              <a:solidFill>
                <a:schemeClr val="accent4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7" descr="Картинки по запросу радиостуди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67948" y="1978761"/>
            <a:ext cx="1281316" cy="15840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5960217" y="3993515"/>
            <a:ext cx="2601955" cy="2102876"/>
            <a:chOff x="340" y="1026"/>
            <a:chExt cx="2301" cy="1990"/>
          </a:xfrm>
        </p:grpSpPr>
        <p:pic>
          <p:nvPicPr>
            <p:cNvPr id="6" name="Рисунок 5" descr="C:\Users\user\AppData\Local\Microsoft\Windows\Temporary Internet Files\Content.Word\халк сузи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49451">
              <a:off x="340" y="1842"/>
              <a:ext cx="1164" cy="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14"/>
            <p:cNvGrpSpPr>
              <a:grpSpLocks/>
            </p:cNvGrpSpPr>
            <p:nvPr/>
          </p:nvGrpSpPr>
          <p:grpSpPr bwMode="auto">
            <a:xfrm>
              <a:off x="340" y="1026"/>
              <a:ext cx="2301" cy="1990"/>
              <a:chOff x="340" y="1026"/>
              <a:chExt cx="2301" cy="1990"/>
            </a:xfrm>
          </p:grpSpPr>
          <p:pic>
            <p:nvPicPr>
              <p:cNvPr id="8" name="Рисунок 9" descr="C:\Users\user\Desktop\IDRRD\Publications\Vaziyat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19601">
                <a:off x="1429" y="1026"/>
                <a:ext cx="1212" cy="16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Рисунок 10" descr="C:\Users\user\AppData\Local\Microsoft\Windows\Temporary Internet Files\Content.Word\халк сузи3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0" y="1026"/>
                <a:ext cx="1216" cy="8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Рисунок 8" descr="C:\Users\user\Desktop\IDRRD\Publications\media contacts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2" y="1979"/>
                <a:ext cx="1324" cy="1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91880" y="4327451"/>
            <a:ext cx="1624116" cy="1562735"/>
          </a:xfrm>
          <a:prstGeom prst="roundRect">
            <a:avLst>
              <a:gd name="adj" fmla="val 16667"/>
            </a:avLst>
          </a:prstGeom>
          <a:noFill/>
          <a:ln w="63500" algn="in">
            <a:solidFill>
              <a:srgbClr val="F2F2F2"/>
            </a:solidFill>
            <a:round/>
            <a:headEnd/>
            <a:tailEnd/>
          </a:ln>
          <a:effectLst>
            <a:outerShdw dist="99190" dir="3011666" algn="ctr" rotWithShape="0">
              <a:srgbClr val="B2B2B2">
                <a:alpha val="50000"/>
              </a:srgbClr>
            </a:outerShdw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259" y="1988840"/>
            <a:ext cx="1731585" cy="156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6" descr="PICT054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6044" y="4613247"/>
            <a:ext cx="2768403" cy="178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217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755576" y="335846"/>
            <a:ext cx="748883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Научные и образовательные подразделения </a:t>
            </a:r>
            <a:r>
              <a:rPr lang="ru-RU" dirty="0" smtClean="0"/>
              <a:t>Министерства </a:t>
            </a:r>
            <a:r>
              <a:rPr lang="ru-RU" dirty="0"/>
              <a:t>по</a:t>
            </a:r>
          </a:p>
          <a:p>
            <a:r>
              <a:rPr lang="ru-RU" dirty="0"/>
              <a:t>чрезвычайным ситуациям </a:t>
            </a:r>
            <a:r>
              <a:rPr lang="ru-RU" dirty="0" smtClean="0"/>
              <a:t>сотрудничают </a:t>
            </a:r>
            <a:r>
              <a:rPr lang="ru-RU" dirty="0"/>
              <a:t>с местными и зарубежными</a:t>
            </a:r>
          </a:p>
          <a:p>
            <a:r>
              <a:rPr lang="ru-RU" dirty="0"/>
              <a:t>научными институтами, и организациями в рамках, подписанных</a:t>
            </a:r>
          </a:p>
          <a:p>
            <a:r>
              <a:rPr lang="ru-RU" dirty="0" smtClean="0"/>
              <a:t>Меморандумов.</a:t>
            </a:r>
            <a:endParaRPr lang="ru-RU" dirty="0"/>
          </a:p>
          <a:p>
            <a:endParaRPr lang="ru-RU" dirty="0" smtClean="0"/>
          </a:p>
          <a:p>
            <a:pPr algn="just"/>
            <a:r>
              <a:rPr lang="ru-RU" dirty="0" smtClean="0"/>
              <a:t>Также </a:t>
            </a:r>
            <a:r>
              <a:rPr lang="ru-RU" dirty="0"/>
              <a:t>в целях исполнения Постановления Кабинета </a:t>
            </a:r>
            <a:r>
              <a:rPr lang="ru-RU" dirty="0" smtClean="0"/>
              <a:t>Министров Республики </a:t>
            </a:r>
            <a:r>
              <a:rPr lang="ru-RU" dirty="0"/>
              <a:t>Узбекистан №985 от 15 декабря 2017 года был </a:t>
            </a:r>
            <a:r>
              <a:rPr lang="ru-RU" dirty="0" smtClean="0"/>
              <a:t>образован Межведомственный </a:t>
            </a:r>
            <a:r>
              <a:rPr lang="ru-RU" dirty="0"/>
              <a:t>совет по развитию научных работ в сфере </a:t>
            </a:r>
            <a:r>
              <a:rPr lang="ru-RU" dirty="0" smtClean="0"/>
              <a:t>гражданской защиты</a:t>
            </a:r>
            <a:r>
              <a:rPr lang="ru-RU" dirty="0"/>
              <a:t>, а также защите населения и территорий от чрезвычайных </a:t>
            </a:r>
            <a:r>
              <a:rPr lang="ru-RU" dirty="0" smtClean="0"/>
              <a:t>ситуаций природного </a:t>
            </a:r>
            <a:r>
              <a:rPr lang="ru-RU" dirty="0"/>
              <a:t>и техногенного характера. В рамках научных </a:t>
            </a:r>
            <a:r>
              <a:rPr lang="ru-RU" dirty="0" smtClean="0"/>
              <a:t>заседаний межведомственного </a:t>
            </a:r>
            <a:r>
              <a:rPr lang="ru-RU" dirty="0"/>
              <a:t>совета совместная научная деятельность в сфере </a:t>
            </a:r>
            <a:r>
              <a:rPr lang="ru-RU" dirty="0" smtClean="0"/>
              <a:t>защите населения </a:t>
            </a:r>
            <a:r>
              <a:rPr lang="ru-RU" dirty="0"/>
              <a:t>и территорий от чрезвычайных ситуаций природного </a:t>
            </a:r>
            <a:r>
              <a:rPr lang="ru-RU" dirty="0" smtClean="0"/>
              <a:t>и техногенного </a:t>
            </a:r>
            <a:r>
              <a:rPr lang="ru-RU" dirty="0"/>
              <a:t>характера.</a:t>
            </a:r>
          </a:p>
        </p:txBody>
      </p:sp>
    </p:spTree>
    <p:extLst>
      <p:ext uri="{BB962C8B-B14F-4D97-AF65-F5344CB8AC3E}">
        <p14:creationId xmlns:p14="http://schemas.microsoft.com/office/powerpoint/2010/main" val="113786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pwri.go.jp/icharm/about/images/about-logo-en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33"/>
          <a:stretch/>
        </p:blipFill>
        <p:spPr bwMode="auto">
          <a:xfrm>
            <a:off x="539552" y="1268760"/>
            <a:ext cx="1525968" cy="116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99792" y="1507338"/>
            <a:ext cx="58829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ICHARM </a:t>
            </a:r>
            <a:r>
              <a:rPr lang="ru-RU" dirty="0" smtClean="0"/>
              <a:t>- Международный </a:t>
            </a:r>
            <a:r>
              <a:rPr lang="ru-RU" dirty="0"/>
              <a:t>центр управления водными опасностями и рисками под эгидой </a:t>
            </a:r>
            <a:r>
              <a:rPr lang="ru-RU" dirty="0" smtClean="0"/>
              <a:t>ЮНЕСКО </a:t>
            </a: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www.pwri.go.jp/icharm/about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2780928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Международный центр </a:t>
            </a:r>
            <a:r>
              <a:rPr lang="ru-RU" dirty="0" smtClean="0"/>
              <a:t>ICHARM призван </a:t>
            </a:r>
            <a:r>
              <a:rPr lang="ru-RU" dirty="0"/>
              <a:t>помогать людям во всем мире, решая </a:t>
            </a:r>
            <a:r>
              <a:rPr lang="ru-RU" dirty="0" smtClean="0"/>
              <a:t>проблемы чрезвычайных ситуаций, связанных с водой в </a:t>
            </a:r>
            <a:r>
              <a:rPr lang="ru-RU" dirty="0"/>
              <a:t>сотрудничестве с </a:t>
            </a:r>
            <a:r>
              <a:rPr lang="ru-RU" dirty="0" smtClean="0"/>
              <a:t> Научно-исследовательским институтом </a:t>
            </a:r>
            <a:r>
              <a:rPr lang="ru-RU" dirty="0"/>
              <a:t>общественных работ (PWRI) </a:t>
            </a:r>
            <a:r>
              <a:rPr lang="ru-RU" dirty="0" smtClean="0"/>
              <a:t>Японии и </a:t>
            </a:r>
            <a:r>
              <a:rPr lang="ru-RU" dirty="0"/>
              <a:t>ЮНЕСКО.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260648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еждународное сотрудничество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научная деятельность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сфере снижения рисков бедствий в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еспублике Узбекистан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31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827584" y="889844"/>
            <a:ext cx="75608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Дежурная часть МЧС принимает активное участие  в сотрудничестве по ЧС:</a:t>
            </a:r>
          </a:p>
          <a:p>
            <a:r>
              <a:rPr lang="ru-RU" dirty="0"/>
              <a:t> 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 со странами СНГ (</a:t>
            </a:r>
            <a:r>
              <a:rPr lang="ru-RU" dirty="0"/>
              <a:t>на основании взаимосогласованного регламента от</a:t>
            </a:r>
          </a:p>
          <a:p>
            <a:r>
              <a:rPr lang="ru-RU" dirty="0"/>
              <a:t>мая 2019 г.), 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с Казахстаном </a:t>
            </a:r>
            <a:r>
              <a:rPr lang="ru-RU" dirty="0"/>
              <a:t>(на основании взаимосогласованного регламента </a:t>
            </a:r>
            <a:r>
              <a:rPr lang="ru-RU" dirty="0" smtClean="0"/>
              <a:t>от декабря </a:t>
            </a:r>
            <a:r>
              <a:rPr lang="ru-RU" dirty="0"/>
              <a:t>2018 г.), 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с Кыргызстаном </a:t>
            </a:r>
            <a:r>
              <a:rPr lang="ru-RU" dirty="0"/>
              <a:t>(на основании </a:t>
            </a:r>
            <a:r>
              <a:rPr lang="ru-RU" dirty="0" smtClean="0"/>
              <a:t>взаимосогласованного согласованного </a:t>
            </a:r>
            <a:r>
              <a:rPr lang="ru-RU" dirty="0"/>
              <a:t>постановления от декабря 2018 года) 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и Таджикистаном </a:t>
            </a:r>
            <a:r>
              <a:rPr lang="ru-RU" dirty="0"/>
              <a:t>(</a:t>
            </a:r>
            <a:r>
              <a:rPr lang="ru-RU" dirty="0" smtClean="0"/>
              <a:t>на основе </a:t>
            </a:r>
            <a:r>
              <a:rPr lang="ru-RU" dirty="0"/>
              <a:t>взаимосогласованного постановления от августа 2018 года) 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В рамках этого сотрудничества налажен обмен </a:t>
            </a:r>
            <a:r>
              <a:rPr lang="ru-RU" dirty="0"/>
              <a:t>информацией между министерствами </a:t>
            </a:r>
            <a:r>
              <a:rPr lang="ru-RU" dirty="0" smtClean="0"/>
              <a:t>по чрезвычайным </a:t>
            </a:r>
            <a:r>
              <a:rPr lang="ru-RU" dirty="0"/>
              <a:t>ситуациям </a:t>
            </a:r>
            <a:r>
              <a:rPr lang="ru-RU" dirty="0" smtClean="0"/>
              <a:t>республик и центрами </a:t>
            </a:r>
            <a:r>
              <a:rPr lang="ru-RU" dirty="0"/>
              <a:t>по </a:t>
            </a:r>
            <a:r>
              <a:rPr lang="ru-RU" dirty="0" smtClean="0"/>
              <a:t>управлению чрезвычайными </a:t>
            </a:r>
            <a:r>
              <a:rPr lang="ru-RU" dirty="0"/>
              <a:t>ситуациями.</a:t>
            </a:r>
          </a:p>
        </p:txBody>
      </p:sp>
    </p:spTree>
    <p:extLst>
      <p:ext uri="{BB962C8B-B14F-4D97-AF65-F5344CB8AC3E}">
        <p14:creationId xmlns:p14="http://schemas.microsoft.com/office/powerpoint/2010/main" val="295959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46178" y="1124745"/>
            <a:ext cx="8001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sv-SE" sz="2400" b="1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Наша с Вами работа все еще актуальна и востребована!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547664" y="2283010"/>
            <a:ext cx="5904656" cy="254750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159733" y="1673344"/>
            <a:ext cx="4824537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</a:pPr>
            <a:r>
              <a:rPr lang="en-US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1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Viam</a:t>
            </a:r>
            <a:r>
              <a:rPr lang="en-US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supervadet</a:t>
            </a:r>
            <a:r>
              <a:rPr lang="en-US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vadens</a:t>
            </a:r>
            <a:r>
              <a:rPr lang="en-US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cunctim</a:t>
            </a:r>
            <a:r>
              <a:rPr lang="en-US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Дорогу осилят идущие вместе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F6BE2E46-3B23-41DE-B65E-E730D6D023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0200" y="5256201"/>
            <a:ext cx="528808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1143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Агентство по реализации проектов МФСА в Узбекистане</a:t>
            </a: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indent="1143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100187, Ташкент, массив Карасу-4 дом 11 (5-й этаж)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  <a:p>
            <a:pPr indent="1143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Tel</a:t>
            </a:r>
            <a:r>
              <a:rPr lang="ru-RU" sz="1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(+99871) 255 39 34 </a:t>
            </a:r>
            <a:r>
              <a:rPr lang="en-US" sz="1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Fax</a:t>
            </a:r>
            <a:r>
              <a:rPr lang="ru-RU" sz="1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(+99871) 255 02 49 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  <a:p>
            <a:pPr indent="1143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E-mail: </a:t>
            </a:r>
            <a:r>
              <a:rPr lang="en-US" sz="1400" b="1" dirty="0">
                <a:latin typeface="Times New Roman" pitchFamily="18" charset="0"/>
                <a:ea typeface="Calibri" pitchFamily="34" charset="0"/>
                <a:cs typeface="Times New Roman" pitchFamily="18" charset="0"/>
                <a:hlinkClick r:id="rId3"/>
              </a:rPr>
              <a:t>info@aral.uz</a:t>
            </a:r>
            <a:r>
              <a:rPr lang="en-US" sz="1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; </a:t>
            </a:r>
            <a:r>
              <a:rPr lang="en-US" sz="1400" b="1" dirty="0"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vadim_sokol@mail.ru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38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260648"/>
            <a:ext cx="8784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Риски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стихийных бедствий климатического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характера в Республике Узбекистан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4194" y="764704"/>
            <a:ext cx="86409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Республике Узбекистан существуют следующие риски возникновения чрезвычайных ситуаций техногенного, природного и экологического характера</a:t>
            </a:r>
            <a:r>
              <a:rPr lang="ru-RU" sz="1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1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недостаточная сейсмостойкость большей части зданий и сооружений;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ряда хозяйств отдельных населённых пунктов в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геологически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гидрометеорологически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опасных местностях;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условий распространения особо опасных инфекций;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расположение значительной части водохранилищ в сейсмоопасных зонах;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повсеместное функционирование опасных производственных объектов;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разветвлённая транспортная инфраструктура, энергетическая и коммунальная системы;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зон чрезвычайной экологической ситуации, а также экологического бедствия.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 подтверждают тенденцию возможного увеличения в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ближайшие десятилетия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риска возникновения локальных, местных, республиканских и трансграничных чрезвычайных ситуаций природного и техногенного характера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Предпосылки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возникновения чрезвычайных ситуаций природного и техногенного характера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определяются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вызванными изменением климата экстремальными явлениями, а также реальной возможностью отраслей и регионов обеспечить устойчивое функционирование объектов в экстремальных условиях.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Увеличению </a:t>
            </a: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риска возникновения чрезвычайных ситуаций и уязвимости населения могут способствовать</a:t>
            </a:r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нарастание угроз чрезвычайных ситуаций трансграничного характера;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масштабов экологического загрязнения;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низкий уровень охвата населения в системе подготовки к действиям в чрезвычайных ситуациях;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слабая развитость системы оповещения и информирования населения при чрезвычайных ситуациях;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старение и высокий износ технологического оборудования промышленных объектов, инженерно-коммуникационной инфраструктуры;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резкое увеличение миграционных процессов и рост распространения особо опасных и карантинных заболеваний;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интенсивная урбанизация, несоблюдение норм и правил градостроительства при возведении жилых комплексов и промышленных объектов;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нерациональное использование водных ресурсов;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недостаточная развитость транспортных сетей и логистики.</a:t>
            </a:r>
          </a:p>
        </p:txBody>
      </p:sp>
    </p:spTree>
    <p:extLst>
      <p:ext uri="{BB962C8B-B14F-4D97-AF65-F5344CB8AC3E}">
        <p14:creationId xmlns:p14="http://schemas.microsoft.com/office/powerpoint/2010/main" val="41506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lov.press/Rabota-uzbekskih-voennyh-pilotov-okolo-Sardob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749" y="2996952"/>
            <a:ext cx="3516908" cy="263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60032" y="5714032"/>
            <a:ext cx="41843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мае 2020 года в Узбекистане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произошло наводнение в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результате прорыва дамбы </a:t>
            </a:r>
            <a:r>
              <a:rPr lang="ru-RU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Сардобинского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водохранилища, которое также распространилось и на территорию соседних областей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азахстана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6024" y="5733256"/>
            <a:ext cx="41399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апреле 2022 года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Бухарскую область из Туркменистана пришел ураган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Из-за стихии повреждены объекты инфраструктуры, автотранспортные средства, дома, нанесен ущерб посевным площадям.</a:t>
            </a:r>
          </a:p>
        </p:txBody>
      </p:sp>
      <p:pic>
        <p:nvPicPr>
          <p:cNvPr id="2052" name="Picture 4" descr="https://plov.press/main41764938_8890ff811f3c715ca165fd7d413e2a5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32261"/>
            <a:ext cx="3168352" cy="211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92927" y="114688"/>
            <a:ext cx="8784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стихийных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бедствий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Республике Узбекистан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https://xs.uz/upload/post/2018/05/28/2d670ba0343f88fd50b03615dcb182fc0528.jpg">
            <a:extLst>
              <a:ext uri="{FF2B5EF4-FFF2-40B4-BE49-F238E27FC236}">
                <a16:creationId xmlns:a16="http://schemas.microsoft.com/office/drawing/2014/main" xmlns="" id="{C4CF8572-53AB-4E1E-A116-DADBC15CA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27" y="711369"/>
            <a:ext cx="2824427" cy="278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xs.uz/upload/post/2018/05/28/b47c4a66601f8ff29a96bb67f1242e250528.jpg">
            <a:extLst>
              <a:ext uri="{FF2B5EF4-FFF2-40B4-BE49-F238E27FC236}">
                <a16:creationId xmlns:a16="http://schemas.microsoft.com/office/drawing/2014/main" xmlns="" id="{8D642137-C034-4969-9BA2-3C06DBB2F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969" y="715562"/>
            <a:ext cx="2117766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5C5154C4-AE33-4A16-98DD-9CE45A441428}"/>
              </a:ext>
            </a:extLst>
          </p:cNvPr>
          <p:cNvSpPr/>
          <p:nvPr/>
        </p:nvSpPr>
        <p:spPr>
          <a:xfrm>
            <a:off x="5346570" y="1151654"/>
            <a:ext cx="37264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Последствия песчано-солевой бури, пришедшей с Арала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Хорезм 27 мая 2018 года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76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995" y="980729"/>
            <a:ext cx="4220954" cy="388843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4636A9DC-67AD-4597-94B9-D6BE1391F169}"/>
              </a:ext>
            </a:extLst>
          </p:cNvPr>
          <p:cNvSpPr/>
          <p:nvPr/>
        </p:nvSpPr>
        <p:spPr>
          <a:xfrm>
            <a:off x="413539" y="175069"/>
            <a:ext cx="84789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пектрорадиометр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среднего разрешения (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MODIS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на спутнике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NASA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Aqua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зафиксировал пыле-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песчанную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бурю зоне Аральского моря 24 марта 2020 года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6CE1C1DC-A5AE-47F7-ACAC-123945F3FD52}"/>
              </a:ext>
            </a:extLst>
          </p:cNvPr>
          <p:cNvSpPr/>
          <p:nvPr/>
        </p:nvSpPr>
        <p:spPr>
          <a:xfrm>
            <a:off x="4880156" y="5157192"/>
            <a:ext cx="38164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Следует отметить, что такие бури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чаще возникают,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ветер дует с северо-востока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9632" y="4661973"/>
            <a:ext cx="43123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Пылевые шлейфы поднялись над высохшими озерами вокруг Южного Аральского моря </a:t>
            </a: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апреля 2008 года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Спектрорадиометр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среднего разрешения (MODIS) на спутнике НАСА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Aqua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сделал этот снимок в тот же день. На этом снимке грязно-белый шторм закрывает вид на восточную часть Южного Аральского моря. Светлый цвет пыли характерен для донных отложений озер, которые дают достаточно материала для пыльных бурь.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80" y="1213459"/>
            <a:ext cx="2342790" cy="3295661"/>
          </a:xfrm>
          <a:prstGeom prst="rect">
            <a:avLst/>
          </a:prstGeom>
        </p:spPr>
      </p:pic>
      <p:cxnSp>
        <p:nvCxnSpPr>
          <p:cNvPr id="8" name="Прямая со стрелкой 7"/>
          <p:cNvCxnSpPr/>
          <p:nvPr/>
        </p:nvCxnSpPr>
        <p:spPr>
          <a:xfrm flipH="1">
            <a:off x="6628472" y="821400"/>
            <a:ext cx="319792" cy="18875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 flipV="1">
            <a:off x="1992112" y="3284984"/>
            <a:ext cx="59608" cy="165618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021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1169" y="610808"/>
            <a:ext cx="85224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декабря 2019 года вышло Постановление Кабинета Министров Республики Узбекистан № 1031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дополнительных мерах по созданию защитных лесов «зеленые покрытия»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засушливых районах бассейна Аральского моря» </a:t>
            </a:r>
            <a:r>
              <a:rPr lang="ru-RU" sz="14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https://lex.uz/docs/4664693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228069"/>
            <a:ext cx="77069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</a:rPr>
              <a:t>ИНИЦИАТИВЫ УЗБЕКИСТАНА ПО ОБЛЕСЕНИЮ ОСУШЕННОГО ДНА </a:t>
            </a:r>
            <a:r>
              <a:rPr lang="ru-RU" sz="1600" b="1" dirty="0" smtClean="0">
                <a:solidFill>
                  <a:srgbClr val="FF0000"/>
                </a:solidFill>
              </a:rPr>
              <a:t>АРАЛА с 2018 года</a:t>
            </a:r>
            <a:endParaRPr lang="ru-RU" sz="1600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F43BE5D-C5D2-4E11-8D36-9FF0118128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69" y="1701229"/>
            <a:ext cx="4340831" cy="46080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267EFCE-E91F-F92E-CDAE-8363C30774B2}"/>
              </a:ext>
            </a:extLst>
          </p:cNvPr>
          <p:cNvSpPr txBox="1"/>
          <p:nvPr/>
        </p:nvSpPr>
        <p:spPr>
          <a:xfrm>
            <a:off x="4743167" y="1534138"/>
            <a:ext cx="416966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 по созданию зеленого покрова на дне высохшего Аральского моря были </a:t>
            </a: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начаты при координации МЧС 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сразу после подписания этого постановления. В декабре 2019 года была специально закуплена спецтехника для посадки саженцев. Мобилизовано более 530 тракторов и использованы два самолета Ан-2. Было привлечено 2000 рабочих. Зимой 2019-20 годов было использовано 1532 тонны семян пустынных растений и более 15 миллионов саженцев.</a:t>
            </a:r>
          </a:p>
          <a:p>
            <a:pPr algn="just">
              <a:spcAft>
                <a:spcPts val="0"/>
              </a:spcAft>
            </a:pP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2020 году задействовано более 2500 рабочих, более 700 единиц оборудования и техники, а также 4 самолета и 2 дельтаплана, использовано 2869 тонн семян пустынных растений и более 40 миллионов саженцев.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179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F6E865F-05B1-85C7-8DAA-D75D72A905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653" t="8510"/>
          <a:stretch/>
        </p:blipFill>
        <p:spPr>
          <a:xfrm>
            <a:off x="4913453" y="1321456"/>
            <a:ext cx="3940568" cy="51890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1039BB0-8867-5093-2FC7-9FF3307BD80B}"/>
              </a:ext>
            </a:extLst>
          </p:cNvPr>
          <p:cNvSpPr txBox="1"/>
          <p:nvPr/>
        </p:nvSpPr>
        <p:spPr>
          <a:xfrm>
            <a:off x="228601" y="209198"/>
            <a:ext cx="8625420" cy="923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Постановление Кабинета Министров Республики Узбекистан № 745  от 25 ноября 2020 г.</a:t>
            </a:r>
            <a:r>
              <a:rPr lang="ru-RU" sz="1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«О дополнительных мерах по созданию лесов в регионах республики, «зеленого покрова» в регионах Аральского моря и Приаралья» 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|</a:t>
            </a: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https://lex.uz/ru/docs/5123924</a:t>
            </a:r>
            <a:r>
              <a:rPr lang="ru-RU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6095570-B330-F2EC-E98E-32C4F77E362C}"/>
              </a:ext>
            </a:extLst>
          </p:cNvPr>
          <p:cNvSpPr txBox="1"/>
          <p:nvPr/>
        </p:nvSpPr>
        <p:spPr>
          <a:xfrm>
            <a:off x="164592" y="1485748"/>
            <a:ext cx="457200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Постановлением утверждены объемы закладывания лесов в Республике Каракалпакстан и районах в 2021 году, а также «зеленых покрытий» на осушенном дне Аральского моря и в районе Приаралья - 375 тысяч гектаров в Республике Каракалпакстан расположены на засушливых землях Аральского моря, 172 тысячи гектаров - в районе Аральского моря в Хорезмской, Бухарской и Навоийской областях.</a:t>
            </a:r>
          </a:p>
          <a:p>
            <a:pPr algn="just"/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Весной 2021 </a:t>
            </a:r>
            <a:r>
              <a:rPr lang="ru-RU" sz="1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года при координации МЧС 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задействовано 600 единиц техники и оборудования, а также самолеты и дельтапланы. Для облесения было использовано более 1 511 тонн семян пустынных растений и более 12 миллионов саженцев.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970934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9CBA14F-C688-D09C-51D8-15A6439D5D04}"/>
              </a:ext>
            </a:extLst>
          </p:cNvPr>
          <p:cNvSpPr txBox="1"/>
          <p:nvPr/>
        </p:nvSpPr>
        <p:spPr>
          <a:xfrm>
            <a:off x="379476" y="270937"/>
            <a:ext cx="83850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 января 2022 года было принято постановление Кабинета Министров №31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 </a:t>
            </a:r>
            <a:r>
              <a:rPr lang="ru-RU" sz="1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дополнительных</a:t>
            </a:r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мерах по созданию «зеленого покрова» - защитных лесов на осушенном дне Аральского моря и Приаралья» </a:t>
            </a:r>
            <a:r>
              <a:rPr lang="ru-RU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https://lex.uz/uz/docs/5831072</a:t>
            </a:r>
            <a:r>
              <a:rPr lang="ru-RU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4E5C03C-D9DA-830F-38D3-76283D8F9C2E}"/>
              </a:ext>
            </a:extLst>
          </p:cNvPr>
          <p:cNvSpPr txBox="1"/>
          <p:nvPr/>
        </p:nvSpPr>
        <p:spPr>
          <a:xfrm>
            <a:off x="306324" y="1367947"/>
            <a:ext cx="838504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Документ разработан в соответствии с Концепцией развития системы лесного хозяйства Республики Узбекистан до 2030 года (утверждена Указом Президента №ПП-4850 от 06.10.2020). Постановлением одобрены:</a:t>
            </a:r>
          </a:p>
          <a:p>
            <a:pPr algn="just">
              <a:spcAft>
                <a:spcPts val="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площади защитных лесов, создаваемых для покрытия дна Аральского моря и территории Приаралья в 2022–2026 гг.;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•"/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объемы заготовки семян пустынных растений для создания защитных лесов дна Аральского моря и территории Приаралья в 2022-2026 гг.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94FE2E5-F021-BDCA-FF94-5CBE3D5E10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24" y="3528904"/>
            <a:ext cx="2702052" cy="202498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EECE519-FA55-985A-DB5F-1C07DEAFED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802" y="3542176"/>
            <a:ext cx="3294894" cy="2024987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80A5FD9F-EAE0-0A25-EB8D-9295C48CF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428" y="3542176"/>
            <a:ext cx="2264845" cy="201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4B98688-AFE4-CFAB-DCF3-8BCA9C30D60F}"/>
              </a:ext>
            </a:extLst>
          </p:cNvPr>
          <p:cNvSpPr txBox="1"/>
          <p:nvPr/>
        </p:nvSpPr>
        <p:spPr>
          <a:xfrm>
            <a:off x="452628" y="5948106"/>
            <a:ext cx="83118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2023 года на </a:t>
            </a:r>
            <a:r>
              <a:rPr lang="ru-RU" sz="1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Аралкумах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планируется создать ещё 100 тыс. гектаров лесных насаждений.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401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95AE8D9-501E-57C8-610D-AA68DE7C0489}"/>
              </a:ext>
            </a:extLst>
          </p:cNvPr>
          <p:cNvSpPr txBox="1"/>
          <p:nvPr/>
        </p:nvSpPr>
        <p:spPr>
          <a:xfrm>
            <a:off x="356616" y="1205830"/>
            <a:ext cx="8257032" cy="1691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Эти болезни оказали огромное негативное влияние, и саксаул, высаженный 5-20 лет назад, начал деградировать. Воздействие исходит от вредителей: совки пустынной, долгоносика </a:t>
            </a:r>
            <a:r>
              <a:rPr lang="ru-RU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саксаульского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мотылька пустынного, жука-усача, также от паразита на корнях саксаула - растет </a:t>
            </a:r>
            <a:r>
              <a:rPr lang="ru-RU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цистанхе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плесень пустынная.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Таким образом, возникает острая необходимость в борьбе с вредителями и болезнями</a:t>
            </a: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Гослесхозы</a:t>
            </a: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 поддержке МЧС </a:t>
            </a: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2021 года начали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реализацию специальных мер в этом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направлении.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75A0EDB-5905-4D18-C1AE-E8DFEA662F8A}"/>
              </a:ext>
            </a:extLst>
          </p:cNvPr>
          <p:cNvSpPr txBox="1"/>
          <p:nvPr/>
        </p:nvSpPr>
        <p:spPr>
          <a:xfrm>
            <a:off x="269748" y="190607"/>
            <a:ext cx="86045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последние годы на существующих кустарниковых насаждениях на высохшем дне Аральского моря появилась еще одна проблема – болезни растений</a:t>
            </a:r>
            <a:endParaRPr lang="ru-RU" sz="1600" b="1" dirty="0">
              <a:solidFill>
                <a:srgbClr val="FF0000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6937C87-BF40-D560-45BE-89147CFFEC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775" y="3022348"/>
            <a:ext cx="3645873" cy="3238244"/>
          </a:xfrm>
          <a:prstGeom prst="rect">
            <a:avLst/>
          </a:prstGeom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xmlns="" id="{31115CA2-D0D4-9CE9-C2E5-B4246CDDB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52" y="3022200"/>
            <a:ext cx="3645873" cy="323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765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867547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система защиты населения и территорий от чрезвычайных ситуаций основана на функционировании </a:t>
            </a:r>
            <a:r>
              <a:rPr lang="ru-RU" sz="17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системы предупреждения и действий в чрезвычайных ситуациях </a:t>
            </a:r>
            <a:r>
              <a:rPr lang="ru-RU" sz="17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(ГСЧС</a:t>
            </a:r>
            <a:r>
              <a:rPr lang="ru-RU" sz="17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ее координирующим органом Министерством по чрезвычайным ситуациям Республики Узбекистан</a:t>
            </a:r>
            <a:r>
              <a:rPr lang="ru-RU" sz="1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772816"/>
            <a:ext cx="511256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ГСЧС объединяет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40 министерств и ведомств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где МЧС как координатор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принимает активное участие в данном процессе и имеет координирующую роль по разработке и реализации целей, обеспечению защиты населения и территорий от чрезвычайных ситуаций.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7" descr="web s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484784"/>
            <a:ext cx="2963693" cy="5042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 preferRelativeResize="0"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544" y="3106035"/>
            <a:ext cx="2298644" cy="1800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6" name="Picture 4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85104" y="3106035"/>
            <a:ext cx="2182172" cy="179008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" name="Picture 8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013176"/>
            <a:ext cx="2488222" cy="1660059"/>
          </a:xfrm>
          <a:prstGeom prst="rect">
            <a:avLst/>
          </a:prstGeom>
          <a:noFill/>
          <a:ln w="28575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67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презентации DKU+UNDP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Шаблон презентации DKU+UNDP" id="{FA9B022A-3B91-4118-92DA-A923423F35E5}" vid="{0F6FD6BB-196F-4F6C-A458-F9966CB6068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презентации DKU+UNDP</Template>
  <TotalTime>837</TotalTime>
  <Words>1620</Words>
  <Application>Microsoft Office PowerPoint</Application>
  <PresentationFormat>Экран (4:3)</PresentationFormat>
  <Paragraphs>100</Paragraphs>
  <Slides>15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Шаблон презентации DKU+UNDP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Sokolov</dc:creator>
  <cp:lastModifiedBy>Sokolov</cp:lastModifiedBy>
  <cp:revision>54</cp:revision>
  <dcterms:created xsi:type="dcterms:W3CDTF">2023-07-14T06:16:54Z</dcterms:created>
  <dcterms:modified xsi:type="dcterms:W3CDTF">2023-08-15T07:00:39Z</dcterms:modified>
</cp:coreProperties>
</file>